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4" r:id="rId3"/>
    <p:sldId id="1523" r:id="rId4"/>
    <p:sldId id="1524" r:id="rId5"/>
    <p:sldId id="1525" r:id="rId6"/>
    <p:sldId id="1526" r:id="rId7"/>
    <p:sldId id="1527" r:id="rId8"/>
    <p:sldId id="277" r:id="rId9"/>
    <p:sldId id="1528" r:id="rId10"/>
    <p:sldId id="1529" r:id="rId11"/>
    <p:sldId id="1530" r:id="rId12"/>
    <p:sldId id="1531" r:id="rId13"/>
    <p:sldId id="278" r:id="rId14"/>
    <p:sldId id="279" r:id="rId15"/>
    <p:sldId id="280" r:id="rId16"/>
    <p:sldId id="284" r:id="rId17"/>
    <p:sldId id="282" r:id="rId18"/>
    <p:sldId id="283" r:id="rId19"/>
    <p:sldId id="257" r:id="rId20"/>
    <p:sldId id="265" r:id="rId21"/>
    <p:sldId id="266" r:id="rId22"/>
    <p:sldId id="267" r:id="rId23"/>
    <p:sldId id="268" r:id="rId24"/>
    <p:sldId id="269" r:id="rId25"/>
    <p:sldId id="263" r:id="rId26"/>
    <p:sldId id="273" r:id="rId27"/>
    <p:sldId id="285" r:id="rId28"/>
    <p:sldId id="270" r:id="rId29"/>
    <p:sldId id="1532" r:id="rId30"/>
    <p:sldId id="1533" r:id="rId31"/>
    <p:sldId id="1534" r:id="rId32"/>
    <p:sldId id="1536" r:id="rId33"/>
    <p:sldId id="1535" r:id="rId34"/>
    <p:sldId id="3375" r:id="rId35"/>
    <p:sldId id="3622" r:id="rId36"/>
    <p:sldId id="3376" r:id="rId37"/>
    <p:sldId id="3377" r:id="rId38"/>
    <p:sldId id="3473" r:id="rId39"/>
    <p:sldId id="3378" r:id="rId40"/>
    <p:sldId id="3620" r:id="rId41"/>
    <p:sldId id="3618" r:id="rId42"/>
    <p:sldId id="3588" r:id="rId43"/>
    <p:sldId id="3590" r:id="rId44"/>
    <p:sldId id="3621" r:id="rId4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863"/>
    <a:srgbClr val="0B6F33"/>
    <a:srgbClr val="85A337"/>
    <a:srgbClr val="006432"/>
    <a:srgbClr val="1FA78D"/>
    <a:srgbClr val="0082BE"/>
    <a:srgbClr val="961E82"/>
    <a:srgbClr val="00A04B"/>
    <a:srgbClr val="87A53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65B67-655D-4BA7-8281-0661A2ABE9B9}" v="225" dt="2024-03-13T09:21:52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60"/>
  </p:normalViewPr>
  <p:slideViewPr>
    <p:cSldViewPr snapToGrid="0">
      <p:cViewPr varScale="1">
        <p:scale>
          <a:sx n="90" d="100"/>
          <a:sy n="90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70F8-882B-46AC-BFB5-54452F9161E7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73C98-A07C-48E9-805D-D260D4154FA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13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endParaRPr lang="nb-NO" dirty="0">
              <a:solidFill>
                <a:srgbClr val="31303A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8EF84-EDAD-B640-BB5B-2446CB335FF5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856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endParaRPr lang="nb-NO" dirty="0">
              <a:solidFill>
                <a:srgbClr val="31303A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8EF84-EDAD-B640-BB5B-2446CB335FF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97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8EF84-EDAD-B640-BB5B-2446CB335FF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886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«Ved hjelp av» - kommunikasjon er ikke eneste virkemiddel.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8EF84-EDAD-B640-BB5B-2446CB335FF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99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«Ved hjelp av» - kommunikasjon er ikke eneste virkemiddel.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8EF84-EDAD-B640-BB5B-2446CB335FF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52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AFA93-5552-D7AF-5B19-F026754A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EA94DA7-C490-4CCE-D205-D58D6DFCE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58442E-8A0A-AB94-4C21-667FE6F8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8A10C6-A890-3033-96C7-2E8F9104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CB24AA-95C1-CD3C-0142-DF23C78E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03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C53E0-8F21-78F9-79A2-96EE5DDF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7E89C63-BF35-6228-21FF-7BE8F6898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630212-667F-384D-4B97-3F2DE929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CDD70A-6A46-3096-0686-19DE0937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0252BC-3772-E693-16BE-6F9D9B4B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73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034C4FB-DE52-03A7-3A45-9CDFCEB64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E7267A6-D25B-698D-EDE1-1DC580D1A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D9C81C-C721-5E5E-2E30-7946B8F4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6568B6-7625-755A-DE8C-5FF40255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90EE96-1888-8504-97DC-1F348C65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680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8388A064-EA7C-2F42-91C1-565108E04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1561335" y="947981"/>
            <a:ext cx="811398" cy="1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DD9448-4D32-9167-7275-9E210A28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25E353-CFB3-B343-8D64-771EEFE09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1E7804-2587-D889-E248-8DCB570E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C5423D-D377-1AC8-7D9E-219DC9BD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E629C4-3AB5-A251-175E-C6B2B62C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389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2E73E3-0DF3-364A-915E-4252308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6B344D-883D-3B26-3B72-D6406600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806613-1C28-D845-5785-8FD7B3B0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0F47E5-3EAC-D5A7-7DF9-9668EB76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56118B-20B0-B697-726F-BCF2067B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27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C8DC0C-BD2C-A709-6970-DEA086AE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A04057-43AE-4593-5EA1-AA6B2E2BB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29D6CCB-F84C-6E0C-295B-C11701504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F785A7-2118-339A-45AE-51CC995F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440C943-2017-6426-EDA8-003E262C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6BABA19-787F-8DC7-353C-683BB5E4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6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3ED6EA-A81B-B9B8-414A-536D0879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7B2DFD-BDC0-40BF-1599-7AB325DBC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946E47-47B2-A6FB-EA82-15E60EDF4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E00995D-CBD4-7BD2-465F-4F4AE6C35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CB1E099-406A-8BEA-B929-013F9F6B6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A44F17C-0A43-9DD5-7D4B-762D4D68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67435A9-5749-E736-0E3A-D4800EA2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0075631-CA59-5FC5-3A9C-79876CF0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4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62F5BB-C120-E85A-4B35-C3368CF9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BA29B59-4BD8-8A09-3BED-93E50B93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20CC2C-2BB2-6A4D-83D8-84517F5E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6BC998-0940-34F3-9218-C28D565E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68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7DCAC78-69C9-4373-BD24-62733589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81EFB72-FCE8-F4E7-18C1-A062C0A9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041DC2-4875-331D-6ABB-50CB9D58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50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F6E57D-711B-255F-424B-C5A9594A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C92796-207B-F086-977B-F9602BDF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A265DA-1F24-6C27-1AE0-81A6633F7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D1FA9C9-69A2-1421-761A-D4C250A2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45065C-BAB7-5C0C-76C9-BB6A0B97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3C1A8C-8A5B-0621-FEB3-51E5145A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01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9E1717-E0BC-245B-2F20-6BD099A9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B33C9BB-0E86-AA71-C0A9-7EC187620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F937110-74A9-5BED-2F18-0AF589CF5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2A3E6C-FFEF-556C-65D3-1C0D286A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1701DAF-36A2-3E86-5135-E36C6544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106FD72-63C4-027E-EAB3-6068D3CA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54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4F4B7E0-C60B-38E0-4610-FF3AEE92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7EF1EF-638E-4445-A7A4-77FED66EE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16F78E-094E-9226-753C-A41BEC35C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624B-1581-453A-A1A5-EAEDF7A297E3}" type="datetimeFigureOut">
              <a:rPr lang="nb-NO" smtClean="0"/>
              <a:t>09.08.2024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D3E79B-8406-5C6D-3BB0-B58CABBF1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DA4107-60D8-CCC0-B28A-E68F3BBBA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8C89D-93FA-4368-9B38-F2B85D9A2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90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s.no/ys-jobber-med/seriositet-og-samfunnsansvar/miljo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s://english.onlinekhabar.com/evs-are-getting-cheap-in-nepal-how-is-it-different-from-other-vehicles-besides-fuel.html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s://www.fagforbundet.no/a/350611/nb/ska/ukebrev/sendte-artikler/-rets-faktabok-om-arbeidsmilj--og-helse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s://www.pwc.no/no/pwc-aktuelt/tillit---den-nye-oljen.html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nas.no/resources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nas.no/resources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nas.no/resources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nas.no/resources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nas.no/resources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hyperlink" Target="https://www.storyblocks.com/video/stock/carbon-dioxide-co2-gas-pollution-rk1tqjj6wkjcg5ib4" TargetMode="External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hyperlink" Target="https://pixabay.com/en/eu-flag-europe-european-union-2891828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30.jp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hyperlink" Target="https://www.flickr.com/photos/88687552@N02/8174925712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hyperlink" Target="https://www.flickr.com/photos/88687552@N02/8174925712/" TargetMode="Externa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mezonic.no/markedssektorer/renovasjon-og-gjenvinning/" TargetMode="External"/><Relationship Id="rId3" Type="http://schemas.openxmlformats.org/officeDocument/2006/relationships/image" Target="../media/image35.jpg"/><Relationship Id="rId7" Type="http://schemas.openxmlformats.org/officeDocument/2006/relationships/image" Target="../media/image37.jpg"/><Relationship Id="rId12" Type="http://schemas.openxmlformats.org/officeDocument/2006/relationships/hyperlink" Target="https://www.shutterstock.com/nb/image-vector/businesswoman-holding-safety-first-sign-vector-51774117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blicdomainpictures.net/en/view-image.php?image=165885&amp;picture=digital" TargetMode="External"/><Relationship Id="rId11" Type="http://schemas.openxmlformats.org/officeDocument/2006/relationships/image" Target="../media/image39.jpg"/><Relationship Id="rId5" Type="http://schemas.openxmlformats.org/officeDocument/2006/relationships/image" Target="../media/image36.jpg"/><Relationship Id="rId10" Type="http://schemas.openxmlformats.org/officeDocument/2006/relationships/hyperlink" Target="https://pixabay.com/da/photos/solcelle-solceller-str%C3%B8m-491702/" TargetMode="External"/><Relationship Id="rId4" Type="http://schemas.openxmlformats.org/officeDocument/2006/relationships/hyperlink" Target="https://blogg.sintef.no/sintefenergy-nb/bioenergi/kan-man-lage-biodrivstoff-basert-pa-helnorske-ressurser/" TargetMode="External"/><Relationship Id="rId9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mezonic.no/markedssektorer/renovasjon-og-gjenvinning/" TargetMode="External"/><Relationship Id="rId3" Type="http://schemas.openxmlformats.org/officeDocument/2006/relationships/image" Target="../media/image35.jpg"/><Relationship Id="rId7" Type="http://schemas.openxmlformats.org/officeDocument/2006/relationships/image" Target="../media/image37.jpg"/><Relationship Id="rId12" Type="http://schemas.openxmlformats.org/officeDocument/2006/relationships/hyperlink" Target="https://pixabay.com/da/photos/solcelle-solceller-str%C3%B8m-49170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blicdomainpictures.net/en/view-image.php?image=165885&amp;picture=digital" TargetMode="External"/><Relationship Id="rId11" Type="http://schemas.openxmlformats.org/officeDocument/2006/relationships/image" Target="../media/image38.jpg"/><Relationship Id="rId5" Type="http://schemas.openxmlformats.org/officeDocument/2006/relationships/image" Target="../media/image36.jpg"/><Relationship Id="rId10" Type="http://schemas.openxmlformats.org/officeDocument/2006/relationships/hyperlink" Target="https://www.shutterstock.com/nb/image-vector/businesswoman-holding-safety-first-sign-vector-517741174" TargetMode="External"/><Relationship Id="rId4" Type="http://schemas.openxmlformats.org/officeDocument/2006/relationships/hyperlink" Target="https://blogg.sintef.no/sintefenergy-nb/bioenergi/kan-man-lage-biodrivstoff-basert-pa-helnorske-ressurser/" TargetMode="External"/><Relationship Id="rId9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a/photos/solcelle-solceller-str%C3%B8m-491702/" TargetMode="External"/><Relationship Id="rId3" Type="http://schemas.openxmlformats.org/officeDocument/2006/relationships/image" Target="../media/image35.jpg"/><Relationship Id="rId7" Type="http://schemas.openxmlformats.org/officeDocument/2006/relationships/image" Target="../media/image38.jpg"/><Relationship Id="rId12" Type="http://schemas.openxmlformats.org/officeDocument/2006/relationships/hyperlink" Target="https://mezonic.no/markedssektorer/renovasjon-og-gjenvinni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blicdomainpictures.net/en/view-image.php?image=165885&amp;picture=digital" TargetMode="External"/><Relationship Id="rId11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hyperlink" Target="https://www.shutterstock.com/nb/image-vector/businesswoman-holding-safety-first-sign-vector-517741174" TargetMode="External"/><Relationship Id="rId4" Type="http://schemas.openxmlformats.org/officeDocument/2006/relationships/hyperlink" Target="https://blogg.sintef.no/sintefenergy-nb/bioenergi/kan-man-lage-biodrivstoff-basert-pa-helnorske-ressurser/" TargetMode="External"/><Relationship Id="rId9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a/photos/solcelle-solceller-str%C3%B8m-491702/" TargetMode="External"/><Relationship Id="rId3" Type="http://schemas.openxmlformats.org/officeDocument/2006/relationships/image" Target="../media/image36.jpg"/><Relationship Id="rId7" Type="http://schemas.openxmlformats.org/officeDocument/2006/relationships/image" Target="../media/image38.jpg"/><Relationship Id="rId12" Type="http://schemas.openxmlformats.org/officeDocument/2006/relationships/hyperlink" Target="https://blogg.sintef.no/sintefenergy-nb/bioenergi/kan-man-lage-biodrivstoff-basert-pa-helnorske-ressurse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zonic.no/markedssektorer/renovasjon-og-gjenvinning/" TargetMode="External"/><Relationship Id="rId11" Type="http://schemas.openxmlformats.org/officeDocument/2006/relationships/image" Target="../media/image35.jpg"/><Relationship Id="rId5" Type="http://schemas.openxmlformats.org/officeDocument/2006/relationships/image" Target="../media/image37.jpg"/><Relationship Id="rId10" Type="http://schemas.openxmlformats.org/officeDocument/2006/relationships/hyperlink" Target="https://www.shutterstock.com/nb/image-vector/businesswoman-holding-safety-first-sign-vector-517741174" TargetMode="External"/><Relationship Id="rId4" Type="http://schemas.openxmlformats.org/officeDocument/2006/relationships/hyperlink" Target="https://www.publicdomainpictures.net/en/view-image.php?image=165885&amp;picture=digital" TargetMode="External"/><Relationship Id="rId9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mezonic.no/markedssektorer/renovasjon-og-gjenvinning/" TargetMode="External"/><Relationship Id="rId3" Type="http://schemas.openxmlformats.org/officeDocument/2006/relationships/image" Target="../media/image35.jpg"/><Relationship Id="rId7" Type="http://schemas.openxmlformats.org/officeDocument/2006/relationships/image" Target="../media/image37.jpg"/><Relationship Id="rId12" Type="http://schemas.openxmlformats.org/officeDocument/2006/relationships/hyperlink" Target="https://www.shutterstock.com/nb/image-vector/businesswoman-holding-safety-first-sign-vector-51774117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blicdomainpictures.net/en/view-image.php?image=165885&amp;picture=digital" TargetMode="External"/><Relationship Id="rId11" Type="http://schemas.openxmlformats.org/officeDocument/2006/relationships/image" Target="../media/image39.jpg"/><Relationship Id="rId5" Type="http://schemas.openxmlformats.org/officeDocument/2006/relationships/image" Target="../media/image36.jpg"/><Relationship Id="rId10" Type="http://schemas.openxmlformats.org/officeDocument/2006/relationships/hyperlink" Target="https://pixabay.com/da/photos/solcelle-solceller-str%C3%B8m-491702/" TargetMode="External"/><Relationship Id="rId4" Type="http://schemas.openxmlformats.org/officeDocument/2006/relationships/hyperlink" Target="https://blogg.sintef.no/sintefenergy-nb/bioenergi/kan-man-lage-biodrivstoff-basert-pa-helnorske-ressurser/" TargetMode="External"/><Relationship Id="rId9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a/photos/solcelle-solceller-str%C3%B8m-491702/" TargetMode="External"/><Relationship Id="rId3" Type="http://schemas.openxmlformats.org/officeDocument/2006/relationships/image" Target="../media/image35.jpg"/><Relationship Id="rId7" Type="http://schemas.openxmlformats.org/officeDocument/2006/relationships/image" Target="../media/image38.jpg"/><Relationship Id="rId12" Type="http://schemas.openxmlformats.org/officeDocument/2006/relationships/hyperlink" Target="https://www.publicdomainpictures.net/en/view-image.php?image=165885&amp;picture=digit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zonic.no/markedssektorer/renovasjon-og-gjenvinning/" TargetMode="External"/><Relationship Id="rId11" Type="http://schemas.openxmlformats.org/officeDocument/2006/relationships/image" Target="../media/image36.jpg"/><Relationship Id="rId5" Type="http://schemas.openxmlformats.org/officeDocument/2006/relationships/image" Target="../media/image37.jpg"/><Relationship Id="rId10" Type="http://schemas.openxmlformats.org/officeDocument/2006/relationships/hyperlink" Target="https://www.shutterstock.com/nb/image-vector/businesswoman-holding-safety-first-sign-vector-517741174" TargetMode="External"/><Relationship Id="rId4" Type="http://schemas.openxmlformats.org/officeDocument/2006/relationships/hyperlink" Target="https://blogg.sintef.no/sintefenergy-nb/bioenergi/kan-man-lage-biodrivstoff-basert-pa-helnorske-ressurser/" TargetMode="External"/><Relationship Id="rId9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s://kathmandupost.com/columns/2019/07/28/from-a-linear-to-a-circular-economy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B8C3AEE7-ABD9-FDBC-4AA6-DA1A8C823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AD79E023-9B27-035A-9E8E-71641A00A1AC}"/>
              </a:ext>
            </a:extLst>
          </p:cNvPr>
          <p:cNvSpPr txBox="1"/>
          <p:nvPr/>
        </p:nvSpPr>
        <p:spPr>
          <a:xfrm>
            <a:off x="7256018" y="1398310"/>
            <a:ext cx="4904931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rgbClr val="379883"/>
                </a:solidFill>
                <a:latin typeface="Copperplate Gothic Bold" panose="020E0705020206020404" pitchFamily="34" charset="0"/>
              </a:rPr>
              <a:t>Bærekraft i konstant endring</a:t>
            </a:r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40CF7CD5-A019-07FB-84FD-8837BC58BB03}"/>
              </a:ext>
            </a:extLst>
          </p:cNvPr>
          <p:cNvGrpSpPr/>
          <p:nvPr/>
        </p:nvGrpSpPr>
        <p:grpSpPr>
          <a:xfrm>
            <a:off x="-404261" y="422182"/>
            <a:ext cx="9048951" cy="7122902"/>
            <a:chOff x="-187693" y="426914"/>
            <a:chExt cx="10283158" cy="7225616"/>
          </a:xfr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grpSpPr>
        <p:sp>
          <p:nvSpPr>
            <p:cNvPr id="11" name="Sekskant 10">
              <a:extLst>
                <a:ext uri="{FF2B5EF4-FFF2-40B4-BE49-F238E27FC236}">
                  <a16:creationId xmlns:a16="http://schemas.microsoft.com/office/drawing/2014/main" id="{DB48272D-C6F1-EBBA-2664-316FA3E8364E}"/>
                </a:ext>
              </a:extLst>
            </p:cNvPr>
            <p:cNvSpPr/>
            <p:nvPr/>
          </p:nvSpPr>
          <p:spPr>
            <a:xfrm>
              <a:off x="-187693" y="5142894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Sekskant 11">
              <a:extLst>
                <a:ext uri="{FF2B5EF4-FFF2-40B4-BE49-F238E27FC236}">
                  <a16:creationId xmlns:a16="http://schemas.microsoft.com/office/drawing/2014/main" id="{2A01FC56-479B-E9B9-2DEF-DD0111A31F63}"/>
                </a:ext>
              </a:extLst>
            </p:cNvPr>
            <p:cNvSpPr/>
            <p:nvPr/>
          </p:nvSpPr>
          <p:spPr>
            <a:xfrm>
              <a:off x="-136671" y="3064376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Sekskant 12">
              <a:extLst>
                <a:ext uri="{FF2B5EF4-FFF2-40B4-BE49-F238E27FC236}">
                  <a16:creationId xmlns:a16="http://schemas.microsoft.com/office/drawing/2014/main" id="{08911AB0-F98E-96FB-1040-82148B21E30E}"/>
                </a:ext>
              </a:extLst>
            </p:cNvPr>
            <p:cNvSpPr/>
            <p:nvPr/>
          </p:nvSpPr>
          <p:spPr>
            <a:xfrm>
              <a:off x="1820972" y="4168403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Sekskant 13">
              <a:extLst>
                <a:ext uri="{FF2B5EF4-FFF2-40B4-BE49-F238E27FC236}">
                  <a16:creationId xmlns:a16="http://schemas.microsoft.com/office/drawing/2014/main" id="{ACEFDFE0-358E-4102-36F5-B517590D4108}"/>
                </a:ext>
              </a:extLst>
            </p:cNvPr>
            <p:cNvSpPr/>
            <p:nvPr/>
          </p:nvSpPr>
          <p:spPr>
            <a:xfrm>
              <a:off x="3821069" y="5142893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Sekskant 14">
              <a:extLst>
                <a:ext uri="{FF2B5EF4-FFF2-40B4-BE49-F238E27FC236}">
                  <a16:creationId xmlns:a16="http://schemas.microsoft.com/office/drawing/2014/main" id="{D94F97C3-7985-66E8-31EF-31F5F508EF74}"/>
                </a:ext>
              </a:extLst>
            </p:cNvPr>
            <p:cNvSpPr/>
            <p:nvPr/>
          </p:nvSpPr>
          <p:spPr>
            <a:xfrm>
              <a:off x="1820972" y="6036043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Sekskant 15">
              <a:extLst>
                <a:ext uri="{FF2B5EF4-FFF2-40B4-BE49-F238E27FC236}">
                  <a16:creationId xmlns:a16="http://schemas.microsoft.com/office/drawing/2014/main" id="{508982E0-2EC8-2EE3-425D-A1A872268995}"/>
                </a:ext>
              </a:extLst>
            </p:cNvPr>
            <p:cNvSpPr/>
            <p:nvPr/>
          </p:nvSpPr>
          <p:spPr>
            <a:xfrm>
              <a:off x="1917036" y="2327928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Sekskant 16">
              <a:extLst>
                <a:ext uri="{FF2B5EF4-FFF2-40B4-BE49-F238E27FC236}">
                  <a16:creationId xmlns:a16="http://schemas.microsoft.com/office/drawing/2014/main" id="{0873F24F-1CB1-26FC-9421-670C6810D81C}"/>
                </a:ext>
              </a:extLst>
            </p:cNvPr>
            <p:cNvSpPr/>
            <p:nvPr/>
          </p:nvSpPr>
          <p:spPr>
            <a:xfrm>
              <a:off x="3898472" y="3300969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Sekskant 17">
              <a:extLst>
                <a:ext uri="{FF2B5EF4-FFF2-40B4-BE49-F238E27FC236}">
                  <a16:creationId xmlns:a16="http://schemas.microsoft.com/office/drawing/2014/main" id="{3F3E3AB7-6017-9B57-1B04-C683DA7DC242}"/>
                </a:ext>
              </a:extLst>
            </p:cNvPr>
            <p:cNvSpPr/>
            <p:nvPr/>
          </p:nvSpPr>
          <p:spPr>
            <a:xfrm>
              <a:off x="-21855" y="1073110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Sekskant 18">
              <a:extLst>
                <a:ext uri="{FF2B5EF4-FFF2-40B4-BE49-F238E27FC236}">
                  <a16:creationId xmlns:a16="http://schemas.microsoft.com/office/drawing/2014/main" id="{49234490-C1D3-D5DE-E5B5-75C4176095B2}"/>
                </a:ext>
              </a:extLst>
            </p:cNvPr>
            <p:cNvSpPr/>
            <p:nvPr/>
          </p:nvSpPr>
          <p:spPr>
            <a:xfrm>
              <a:off x="3880086" y="1261819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Sekskant 19">
              <a:extLst>
                <a:ext uri="{FF2B5EF4-FFF2-40B4-BE49-F238E27FC236}">
                  <a16:creationId xmlns:a16="http://schemas.microsoft.com/office/drawing/2014/main" id="{7CD3766A-BDA7-5F66-14A9-71F94A9DD72E}"/>
                </a:ext>
              </a:extLst>
            </p:cNvPr>
            <p:cNvSpPr/>
            <p:nvPr/>
          </p:nvSpPr>
          <p:spPr>
            <a:xfrm>
              <a:off x="6036983" y="2230918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Sekskant 20">
              <a:extLst>
                <a:ext uri="{FF2B5EF4-FFF2-40B4-BE49-F238E27FC236}">
                  <a16:creationId xmlns:a16="http://schemas.microsoft.com/office/drawing/2014/main" id="{AF24D4CF-B59D-DF8D-49C0-43CBF5EC661F}"/>
                </a:ext>
              </a:extLst>
            </p:cNvPr>
            <p:cNvSpPr/>
            <p:nvPr/>
          </p:nvSpPr>
          <p:spPr>
            <a:xfrm>
              <a:off x="5901391" y="4034922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Sekskant 21">
              <a:extLst>
                <a:ext uri="{FF2B5EF4-FFF2-40B4-BE49-F238E27FC236}">
                  <a16:creationId xmlns:a16="http://schemas.microsoft.com/office/drawing/2014/main" id="{4F13BF9E-256F-360A-4A89-AFB0E0EDB2EC}"/>
                </a:ext>
              </a:extLst>
            </p:cNvPr>
            <p:cNvSpPr/>
            <p:nvPr/>
          </p:nvSpPr>
          <p:spPr>
            <a:xfrm>
              <a:off x="7879551" y="4976646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Sekskant 22">
              <a:extLst>
                <a:ext uri="{FF2B5EF4-FFF2-40B4-BE49-F238E27FC236}">
                  <a16:creationId xmlns:a16="http://schemas.microsoft.com/office/drawing/2014/main" id="{3ED58813-328E-F8D3-5675-6753F3F05345}"/>
                </a:ext>
              </a:extLst>
            </p:cNvPr>
            <p:cNvSpPr/>
            <p:nvPr/>
          </p:nvSpPr>
          <p:spPr>
            <a:xfrm>
              <a:off x="5765799" y="5917291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Sekskant 23">
              <a:extLst>
                <a:ext uri="{FF2B5EF4-FFF2-40B4-BE49-F238E27FC236}">
                  <a16:creationId xmlns:a16="http://schemas.microsoft.com/office/drawing/2014/main" id="{F53E83D5-58FE-1CA3-9E50-1634674459E8}"/>
                </a:ext>
              </a:extLst>
            </p:cNvPr>
            <p:cNvSpPr/>
            <p:nvPr/>
          </p:nvSpPr>
          <p:spPr>
            <a:xfrm>
              <a:off x="6301473" y="426914"/>
              <a:ext cx="2215914" cy="16164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74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9356">
        <p14:honeycomb/>
      </p:transition>
    </mc:Choice>
    <mc:Fallback xmlns="">
      <p:transition spd="slow" advTm="1935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3A5DE-B7D7-3184-A66A-20B918ABB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50889955-33FD-2DE4-62AA-142B38673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8366AA1-0F9C-A896-3D5B-9C6F5EFBF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59" y="560717"/>
            <a:ext cx="1652128" cy="16609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9E53334-5CE4-5EC6-1B3F-13E953F97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519" y="563191"/>
            <a:ext cx="1682535" cy="16559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3C8E054-CB8B-7E82-6871-651597873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74" y="929807"/>
            <a:ext cx="1669847" cy="166091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A32705D-4664-B554-97F9-5F5736D82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730" y="2590723"/>
            <a:ext cx="1660916" cy="166091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7F438CBA-C52E-0DEE-6378-070C681BD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1126" y="929807"/>
            <a:ext cx="1660916" cy="166091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558B5CC8-B793-E4D7-98B1-8F9CB2659F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519" y="4598933"/>
            <a:ext cx="1634127" cy="1660916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FCC49B-B425-4C69-B68C-C621E617B41F}"/>
              </a:ext>
            </a:extLst>
          </p:cNvPr>
          <p:cNvSpPr txBox="1"/>
          <p:nvPr/>
        </p:nvSpPr>
        <p:spPr>
          <a:xfrm>
            <a:off x="606674" y="215051"/>
            <a:ext cx="366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solidFill>
                  <a:srgbClr val="007D63"/>
                </a:solidFill>
                <a:latin typeface="Copperplate Gothic Bold" panose="020E0705020206020404" pitchFamily="34" charset="0"/>
              </a:rPr>
              <a:t>Bærekraftsmål</a:t>
            </a:r>
            <a:endParaRPr lang="nb-NO" dirty="0">
              <a:solidFill>
                <a:srgbClr val="007D63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3" name="Bilde 2" descr="Et bilde som inneholder Grafikk, illustrasjon, design, clip art&#10;&#10;Automatisk generert beskrivelse">
            <a:extLst>
              <a:ext uri="{FF2B5EF4-FFF2-40B4-BE49-F238E27FC236}">
                <a16:creationId xmlns:a16="http://schemas.microsoft.com/office/drawing/2014/main" id="{B489F40C-8ED2-AE75-583E-534B328756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2349" y="3886199"/>
            <a:ext cx="4177553" cy="221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CEB4163-6E1C-75E1-59E9-51E9DBE7FFDE}"/>
              </a:ext>
            </a:extLst>
          </p:cNvPr>
          <p:cNvSpPr txBox="1"/>
          <p:nvPr/>
        </p:nvSpPr>
        <p:spPr>
          <a:xfrm>
            <a:off x="606674" y="3028950"/>
            <a:ext cx="348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Bærekraftig atferd som bidrar til utslippskutt</a:t>
            </a:r>
          </a:p>
        </p:txBody>
      </p:sp>
    </p:spTree>
    <p:extLst>
      <p:ext uri="{BB962C8B-B14F-4D97-AF65-F5344CB8AC3E}">
        <p14:creationId xmlns:p14="http://schemas.microsoft.com/office/powerpoint/2010/main" val="426480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849">
        <p159:morph option="byObject"/>
      </p:transition>
    </mc:Choice>
    <mc:Fallback xmlns="">
      <p:transition spd="slow" advTm="3084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E4F10-9866-1623-3587-004E68A5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8199024F-CAF3-4EF3-3316-EBCF61FFD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949694B-735B-6291-A2DA-21E8834EE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74" y="929807"/>
            <a:ext cx="1652128" cy="16609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A6F9917-302E-1375-A3CC-F9CFE9ACA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519" y="563191"/>
            <a:ext cx="1682535" cy="16559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7A00A2A-EBA5-C127-CED3-771737342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241" y="2590723"/>
            <a:ext cx="1669847" cy="166091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BB3A610-492B-611D-1D22-CA162CBA6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730" y="2590723"/>
            <a:ext cx="1660916" cy="166091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FF96A5E-6367-8D3E-17A3-CC087BA68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991" y="4598933"/>
            <a:ext cx="1660916" cy="166091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7B53C82-C98B-1EA0-35F7-35912DFA0D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519" y="4598933"/>
            <a:ext cx="1634127" cy="1660916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52ABCBC-1162-18E7-770D-3070A38EEA05}"/>
              </a:ext>
            </a:extLst>
          </p:cNvPr>
          <p:cNvSpPr txBox="1"/>
          <p:nvPr/>
        </p:nvSpPr>
        <p:spPr>
          <a:xfrm>
            <a:off x="606674" y="215051"/>
            <a:ext cx="366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solidFill>
                  <a:srgbClr val="007D63"/>
                </a:solidFill>
                <a:latin typeface="Copperplate Gothic Bold" panose="020E0705020206020404" pitchFamily="34" charset="0"/>
              </a:rPr>
              <a:t>Bærekraftsmål</a:t>
            </a:r>
            <a:endParaRPr lang="nb-NO" dirty="0">
              <a:solidFill>
                <a:srgbClr val="007D63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EF27821-A177-0F2C-AC73-4C6E38702743}"/>
              </a:ext>
            </a:extLst>
          </p:cNvPr>
          <p:cNvSpPr txBox="1"/>
          <p:nvPr/>
        </p:nvSpPr>
        <p:spPr>
          <a:xfrm>
            <a:off x="606673" y="2914650"/>
            <a:ext cx="385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Trygg og inkluderende arbeidsplass</a:t>
            </a:r>
          </a:p>
        </p:txBody>
      </p:sp>
      <p:pic>
        <p:nvPicPr>
          <p:cNvPr id="4" name="Bilde 3" descr="Et bilde som inneholder leke&#10;&#10;Automatisk generert beskrivelse">
            <a:extLst>
              <a:ext uri="{FF2B5EF4-FFF2-40B4-BE49-F238E27FC236}">
                <a16:creationId xmlns:a16="http://schemas.microsoft.com/office/drawing/2014/main" id="{72419211-7941-8E6F-8A65-F2C8087B19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6673" y="3916279"/>
            <a:ext cx="3154621" cy="1940092"/>
          </a:xfrm>
          <a:prstGeom prst="roundRect">
            <a:avLst>
              <a:gd name="adj" fmla="val 1558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2841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752">
        <p159:morph option="byObject"/>
      </p:transition>
    </mc:Choice>
    <mc:Fallback xmlns="">
      <p:transition spd="slow" advTm="1375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A6B96-B2C1-2CCF-27D6-C8010FF71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4AC51EF3-66B4-EE18-8E1F-D258F184E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9FDB33A-4737-0FD6-A673-252677574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59" y="560717"/>
            <a:ext cx="1652128" cy="16609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EEF9726-0AF7-2CD0-A80F-B3EBA2468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519" y="563191"/>
            <a:ext cx="1682535" cy="16559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56C110C-6B73-36E3-45A9-0533450FB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241" y="2590723"/>
            <a:ext cx="1669847" cy="166091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EA9775F-A7D5-4EBF-D951-7E9DD9188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730" y="2590723"/>
            <a:ext cx="1660916" cy="166091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DC2F1C7F-2069-AE92-194C-C9CEDA527D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991" y="4598933"/>
            <a:ext cx="1660916" cy="166091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4A198E7-7C24-9881-6377-9F79412676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674" y="929807"/>
            <a:ext cx="1634127" cy="1660916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2D89F89-5C75-6608-F8A0-DBCBB1A5D775}"/>
              </a:ext>
            </a:extLst>
          </p:cNvPr>
          <p:cNvSpPr txBox="1"/>
          <p:nvPr/>
        </p:nvSpPr>
        <p:spPr>
          <a:xfrm>
            <a:off x="606674" y="215051"/>
            <a:ext cx="366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solidFill>
                  <a:srgbClr val="007D63"/>
                </a:solidFill>
                <a:latin typeface="Copperplate Gothic Bold" panose="020E0705020206020404" pitchFamily="34" charset="0"/>
              </a:rPr>
              <a:t>Bærekraftsmål</a:t>
            </a:r>
            <a:endParaRPr lang="nb-NO" dirty="0">
              <a:solidFill>
                <a:srgbClr val="007D63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1838CC6-FD4C-485D-09C2-D08EBC4B9ACC}"/>
              </a:ext>
            </a:extLst>
          </p:cNvPr>
          <p:cNvSpPr txBox="1"/>
          <p:nvPr/>
        </p:nvSpPr>
        <p:spPr>
          <a:xfrm>
            <a:off x="606673" y="2914650"/>
            <a:ext cx="385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Til å stole på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ACAC075-FC08-1DCF-526B-2393BE9A4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225" r="3225"/>
          <a:stretch/>
        </p:blipFill>
        <p:spPr>
          <a:xfrm>
            <a:off x="684769" y="3599960"/>
            <a:ext cx="3546648" cy="1997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7096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1537">
        <p159:morph option="byObject"/>
      </p:transition>
    </mc:Choice>
    <mc:Fallback xmlns="">
      <p:transition spd="slow" advTm="11537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FB85A-A7D8-C631-90FE-7523718BF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CEEAC3AE-314D-2F72-B7F2-A4CEB4BA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904DDE5-2115-037D-BFB3-ADE4EE219FCD}"/>
              </a:ext>
            </a:extLst>
          </p:cNvPr>
          <p:cNvSpPr txBox="1"/>
          <p:nvPr/>
        </p:nvSpPr>
        <p:spPr>
          <a:xfrm>
            <a:off x="1" y="221673"/>
            <a:ext cx="12160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Avfallspyramiden</a:t>
            </a:r>
          </a:p>
        </p:txBody>
      </p:sp>
    </p:spTree>
    <p:extLst>
      <p:ext uri="{BB962C8B-B14F-4D97-AF65-F5344CB8AC3E}">
        <p14:creationId xmlns:p14="http://schemas.microsoft.com/office/powerpoint/2010/main" val="352886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204">
        <p159:morph option="byObject"/>
      </p:transition>
    </mc:Choice>
    <mc:Fallback xmlns="">
      <p:transition spd="slow" advTm="320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4C101-F682-A193-D44E-67078580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, tegnefilm, clip art, illustrasjon&#10;&#10;Automatisk generert beskrivelse">
            <a:extLst>
              <a:ext uri="{FF2B5EF4-FFF2-40B4-BE49-F238E27FC236}">
                <a16:creationId xmlns:a16="http://schemas.microsoft.com/office/drawing/2014/main" id="{7EB61394-F660-FDAB-02C6-9C7DD69B4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11" r="34"/>
          <a:stretch/>
        </p:blipFill>
        <p:spPr>
          <a:xfrm>
            <a:off x="2667000" y="988290"/>
            <a:ext cx="6855691" cy="5869709"/>
          </a:xfrm>
          <a:prstGeom prst="rect">
            <a:avLst/>
          </a:prstGeom>
        </p:spPr>
      </p:pic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E5DBC224-58A5-BB0E-C6F0-0AEBCF129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6" name="Bilde 5" descr="Et bilde som inneholder tekst, tegnefilm, clip art, illustrasjon&#10;&#10;Automatisk generert beskrivelse">
            <a:extLst>
              <a:ext uri="{FF2B5EF4-FFF2-40B4-BE49-F238E27FC236}">
                <a16:creationId xmlns:a16="http://schemas.microsoft.com/office/drawing/2014/main" id="{DBF1BB67-A371-489B-8B1B-A3EEE9990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12" r="34" b="58383"/>
          <a:stretch/>
        </p:blipFill>
        <p:spPr>
          <a:xfrm>
            <a:off x="2667000" y="988291"/>
            <a:ext cx="6855691" cy="186574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F80A2ED-F6FC-6222-12E0-3E3D01B62379}"/>
              </a:ext>
            </a:extLst>
          </p:cNvPr>
          <p:cNvSpPr txBox="1"/>
          <p:nvPr/>
        </p:nvSpPr>
        <p:spPr>
          <a:xfrm>
            <a:off x="1" y="221673"/>
            <a:ext cx="121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Avfallspyramiden</a:t>
            </a:r>
          </a:p>
        </p:txBody>
      </p:sp>
    </p:spTree>
    <p:extLst>
      <p:ext uri="{BB962C8B-B14F-4D97-AF65-F5344CB8AC3E}">
        <p14:creationId xmlns:p14="http://schemas.microsoft.com/office/powerpoint/2010/main" val="30156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672">
        <p159:morph option="byObject"/>
      </p:transition>
    </mc:Choice>
    <mc:Fallback xmlns="">
      <p:transition spd="slow" advTm="20672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86651-02E3-D7DB-315D-98BD63D85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, tegnefilm, clip art, illustrasjon&#10;&#10;Automatisk generert beskrivelse">
            <a:extLst>
              <a:ext uri="{FF2B5EF4-FFF2-40B4-BE49-F238E27FC236}">
                <a16:creationId xmlns:a16="http://schemas.microsoft.com/office/drawing/2014/main" id="{8A72A303-A6A8-5366-D59A-846D71CFE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11" r="34"/>
          <a:stretch/>
        </p:blipFill>
        <p:spPr>
          <a:xfrm>
            <a:off x="2667000" y="988290"/>
            <a:ext cx="6855691" cy="5869709"/>
          </a:xfrm>
          <a:prstGeom prst="rect">
            <a:avLst/>
          </a:prstGeom>
        </p:spPr>
      </p:pic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B522F114-8A44-CAA9-128C-3938B5F47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6" name="Bilde 5" descr="Et bilde som inneholder tekst, tegnefilm, clip art, illustrasjon&#10;&#10;Automatisk generert beskrivelse">
            <a:extLst>
              <a:ext uri="{FF2B5EF4-FFF2-40B4-BE49-F238E27FC236}">
                <a16:creationId xmlns:a16="http://schemas.microsoft.com/office/drawing/2014/main" id="{747FF72F-06EC-78C8-DF52-47A7EE522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617" r="34" b="45050"/>
          <a:stretch/>
        </p:blipFill>
        <p:spPr>
          <a:xfrm>
            <a:off x="2667000" y="2854036"/>
            <a:ext cx="6855691" cy="91439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05B5130-9B66-151A-B5B2-9808B9768136}"/>
              </a:ext>
            </a:extLst>
          </p:cNvPr>
          <p:cNvSpPr txBox="1"/>
          <p:nvPr/>
        </p:nvSpPr>
        <p:spPr>
          <a:xfrm>
            <a:off x="1" y="221673"/>
            <a:ext cx="121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Avfallspyramiden</a:t>
            </a:r>
          </a:p>
        </p:txBody>
      </p:sp>
    </p:spTree>
    <p:extLst>
      <p:ext uri="{BB962C8B-B14F-4D97-AF65-F5344CB8AC3E}">
        <p14:creationId xmlns:p14="http://schemas.microsoft.com/office/powerpoint/2010/main" val="33637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307">
        <p159:morph option="byObject"/>
      </p:transition>
    </mc:Choice>
    <mc:Fallback xmlns="">
      <p:transition spd="slow" advTm="14307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0FFB1-4831-EBE2-B889-459442300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, tegnefilm, clip art, illustrasjon&#10;&#10;Automatisk generert beskrivelse">
            <a:extLst>
              <a:ext uri="{FF2B5EF4-FFF2-40B4-BE49-F238E27FC236}">
                <a16:creationId xmlns:a16="http://schemas.microsoft.com/office/drawing/2014/main" id="{C7D251F9-E467-4333-8FE2-00C58C7DD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11" r="34"/>
          <a:stretch/>
        </p:blipFill>
        <p:spPr>
          <a:xfrm>
            <a:off x="2667000" y="988290"/>
            <a:ext cx="6855691" cy="5869709"/>
          </a:xfrm>
          <a:prstGeom prst="rect">
            <a:avLst/>
          </a:prstGeom>
        </p:spPr>
      </p:pic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7D3EBBC3-7AA0-59D8-C2F2-CFEEB4CD6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6" name="Bilde 5" descr="Et bilde som inneholder tekst, tegnefilm, clip art, illustrasjon&#10;&#10;Automatisk generert beskrivelse">
            <a:extLst>
              <a:ext uri="{FF2B5EF4-FFF2-40B4-BE49-F238E27FC236}">
                <a16:creationId xmlns:a16="http://schemas.microsoft.com/office/drawing/2014/main" id="{57482200-F918-93BA-F33A-D718C16B3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950" r="34" b="31313"/>
          <a:stretch/>
        </p:blipFill>
        <p:spPr>
          <a:xfrm>
            <a:off x="2667000" y="3768436"/>
            <a:ext cx="6855691" cy="94210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D5F6DD0-2532-55BD-6C59-9210C9AF024B}"/>
              </a:ext>
            </a:extLst>
          </p:cNvPr>
          <p:cNvSpPr txBox="1"/>
          <p:nvPr/>
        </p:nvSpPr>
        <p:spPr>
          <a:xfrm>
            <a:off x="1" y="221673"/>
            <a:ext cx="121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Avfallspyramiden</a:t>
            </a:r>
          </a:p>
        </p:txBody>
      </p:sp>
    </p:spTree>
    <p:extLst>
      <p:ext uri="{BB962C8B-B14F-4D97-AF65-F5344CB8AC3E}">
        <p14:creationId xmlns:p14="http://schemas.microsoft.com/office/powerpoint/2010/main" val="3016613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517">
        <p159:morph option="byObject"/>
      </p:transition>
    </mc:Choice>
    <mc:Fallback xmlns="">
      <p:transition spd="slow" advTm="10517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71337-2052-45A7-5AD4-394AEDCC4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, tegnefilm, clip art, illustrasjon&#10;&#10;Automatisk generert beskrivelse">
            <a:extLst>
              <a:ext uri="{FF2B5EF4-FFF2-40B4-BE49-F238E27FC236}">
                <a16:creationId xmlns:a16="http://schemas.microsoft.com/office/drawing/2014/main" id="{FBCB0F05-ECF8-7622-1FE2-12911AB73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11" r="34"/>
          <a:stretch/>
        </p:blipFill>
        <p:spPr>
          <a:xfrm>
            <a:off x="2667000" y="988290"/>
            <a:ext cx="6855691" cy="5869709"/>
          </a:xfrm>
          <a:prstGeom prst="rect">
            <a:avLst/>
          </a:prstGeom>
        </p:spPr>
      </p:pic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1CD15ADF-0E47-AD07-CD62-1E021CB23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6" name="Bilde 5" descr="Et bilde som inneholder tekst, tegnefilm, clip art, illustrasjon&#10;&#10;Automatisk generert beskrivelse">
            <a:extLst>
              <a:ext uri="{FF2B5EF4-FFF2-40B4-BE49-F238E27FC236}">
                <a16:creationId xmlns:a16="http://schemas.microsoft.com/office/drawing/2014/main" id="{05F7E0CB-0598-104C-8C05-D26525EB9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8821" r="34" b="17038"/>
          <a:stretch/>
        </p:blipFill>
        <p:spPr>
          <a:xfrm>
            <a:off x="2667000" y="4719782"/>
            <a:ext cx="6855691" cy="96981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D1EEBFB-F66A-E319-2912-C63CA1BB7B90}"/>
              </a:ext>
            </a:extLst>
          </p:cNvPr>
          <p:cNvSpPr txBox="1"/>
          <p:nvPr/>
        </p:nvSpPr>
        <p:spPr>
          <a:xfrm>
            <a:off x="1" y="221673"/>
            <a:ext cx="121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Avfallspyramiden</a:t>
            </a:r>
          </a:p>
        </p:txBody>
      </p:sp>
    </p:spTree>
    <p:extLst>
      <p:ext uri="{BB962C8B-B14F-4D97-AF65-F5344CB8AC3E}">
        <p14:creationId xmlns:p14="http://schemas.microsoft.com/office/powerpoint/2010/main" val="2200957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1490">
        <p159:morph option="byObject"/>
      </p:transition>
    </mc:Choice>
    <mc:Fallback xmlns="">
      <p:transition spd="slow" advTm="1149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FC9FF-0796-1863-61A3-1BAF3886D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, tegnefilm, clip art, illustrasjon&#10;&#10;Automatisk generert beskrivelse">
            <a:extLst>
              <a:ext uri="{FF2B5EF4-FFF2-40B4-BE49-F238E27FC236}">
                <a16:creationId xmlns:a16="http://schemas.microsoft.com/office/drawing/2014/main" id="{EEAFA3C0-4235-994D-9E06-83D35B2C2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11" r="34"/>
          <a:stretch/>
        </p:blipFill>
        <p:spPr>
          <a:xfrm>
            <a:off x="2667000" y="988290"/>
            <a:ext cx="6855691" cy="5869709"/>
          </a:xfrm>
          <a:prstGeom prst="rect">
            <a:avLst/>
          </a:prstGeom>
        </p:spPr>
      </p:pic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7EBB2EFC-686C-CE53-94EA-9BE75B97D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6" name="Bilde 5" descr="Et bilde som inneholder tekst, tegnefilm, clip art, illustrasjon&#10;&#10;Automatisk generert beskrivelse">
            <a:extLst>
              <a:ext uri="{FF2B5EF4-FFF2-40B4-BE49-F238E27FC236}">
                <a16:creationId xmlns:a16="http://schemas.microsoft.com/office/drawing/2014/main" id="{774EA57F-9D73-89E2-84DF-E48EB468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2422" r="34" b="3"/>
          <a:stretch/>
        </p:blipFill>
        <p:spPr>
          <a:xfrm>
            <a:off x="2667000" y="5652655"/>
            <a:ext cx="6855691" cy="120534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41BDAC9-7BAA-5221-97EF-5851EC381AEE}"/>
              </a:ext>
            </a:extLst>
          </p:cNvPr>
          <p:cNvSpPr txBox="1"/>
          <p:nvPr/>
        </p:nvSpPr>
        <p:spPr>
          <a:xfrm>
            <a:off x="1" y="221673"/>
            <a:ext cx="121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Avfallspyramiden</a:t>
            </a:r>
          </a:p>
        </p:txBody>
      </p:sp>
    </p:spTree>
    <p:extLst>
      <p:ext uri="{BB962C8B-B14F-4D97-AF65-F5344CB8AC3E}">
        <p14:creationId xmlns:p14="http://schemas.microsoft.com/office/powerpoint/2010/main" val="2430379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335">
        <p159:morph option="byObject"/>
      </p:transition>
    </mc:Choice>
    <mc:Fallback xmlns="">
      <p:transition spd="slow" advTm="9335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32676-CB15-7BF3-EDFA-C7C383D12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A4F33F05-65A3-0452-EE6D-8A7921BFF528}"/>
              </a:ext>
            </a:extLst>
          </p:cNvPr>
          <p:cNvSpPr/>
          <p:nvPr/>
        </p:nvSpPr>
        <p:spPr>
          <a:xfrm>
            <a:off x="10439699" y="-303191"/>
            <a:ext cx="1752301" cy="7720641"/>
          </a:xfrm>
          <a:prstGeom prst="roundRect">
            <a:avLst/>
          </a:prstGeom>
          <a:solidFill>
            <a:srgbClr val="87A5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0F33DE18-04C5-1A6B-41D6-C2320027FE1F}"/>
              </a:ext>
            </a:extLst>
          </p:cNvPr>
          <p:cNvSpPr/>
          <p:nvPr/>
        </p:nvSpPr>
        <p:spPr>
          <a:xfrm>
            <a:off x="9145882" y="-303191"/>
            <a:ext cx="1283793" cy="7720641"/>
          </a:xfrm>
          <a:prstGeom prst="roundRect">
            <a:avLst/>
          </a:prstGeom>
          <a:solidFill>
            <a:srgbClr val="006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0F7EFDCD-EB27-1301-B66C-0026B72448FF}"/>
              </a:ext>
            </a:extLst>
          </p:cNvPr>
          <p:cNvSpPr/>
          <p:nvPr/>
        </p:nvSpPr>
        <p:spPr>
          <a:xfrm>
            <a:off x="8113928" y="-515976"/>
            <a:ext cx="1030248" cy="7720641"/>
          </a:xfrm>
          <a:prstGeom prst="roundRect">
            <a:avLst/>
          </a:prstGeom>
          <a:solidFill>
            <a:srgbClr val="1FA7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68457DE8-753E-D0C7-C7D3-BA514F18D6E0}"/>
              </a:ext>
            </a:extLst>
          </p:cNvPr>
          <p:cNvSpPr/>
          <p:nvPr/>
        </p:nvSpPr>
        <p:spPr>
          <a:xfrm>
            <a:off x="6539159" y="-515975"/>
            <a:ext cx="1600305" cy="7720641"/>
          </a:xfrm>
          <a:prstGeom prst="roundRect">
            <a:avLst/>
          </a:prstGeom>
          <a:solidFill>
            <a:srgbClr val="0082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BF1613DF-26B9-6A53-B1B9-B0418CB61D46}"/>
              </a:ext>
            </a:extLst>
          </p:cNvPr>
          <p:cNvSpPr/>
          <p:nvPr/>
        </p:nvSpPr>
        <p:spPr>
          <a:xfrm>
            <a:off x="-362309" y="-439947"/>
            <a:ext cx="5486400" cy="7720641"/>
          </a:xfrm>
          <a:prstGeom prst="roundRect">
            <a:avLst/>
          </a:prstGeom>
          <a:solidFill>
            <a:srgbClr val="00A0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Matavfall</a:t>
            </a: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70% utsortering i løpet av 2035</a:t>
            </a: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SHMIL i dag 56%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1DD0AD3D-53CE-985F-F113-AC6E4890935F}"/>
              </a:ext>
            </a:extLst>
          </p:cNvPr>
          <p:cNvSpPr/>
          <p:nvPr/>
        </p:nvSpPr>
        <p:spPr>
          <a:xfrm>
            <a:off x="4943275" y="-477961"/>
            <a:ext cx="1600305" cy="7720641"/>
          </a:xfrm>
          <a:prstGeom prst="roundRect">
            <a:avLst/>
          </a:prstGeom>
          <a:solidFill>
            <a:srgbClr val="961E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4926300D-0B87-9F77-85D1-1065C952A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6B690ECA-841A-C841-F88E-E551AA73BF44}"/>
              </a:ext>
            </a:extLst>
          </p:cNvPr>
          <p:cNvSpPr/>
          <p:nvPr/>
        </p:nvSpPr>
        <p:spPr>
          <a:xfrm>
            <a:off x="3899533" y="193777"/>
            <a:ext cx="4761782" cy="612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>
                <a:ln w="0"/>
                <a:solidFill>
                  <a:srgbClr val="007B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Krav fra Norge og EU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2800E4B-ADD9-5421-D10C-CF537B40D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503" y="667651"/>
            <a:ext cx="1600304" cy="201328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71E569C-66FB-1D89-4D30-4CB5D35AB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145" y="1066687"/>
            <a:ext cx="986907" cy="156367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E7AD7B5-1F4E-66CF-6E00-7CDEC9216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401" y="1298912"/>
            <a:ext cx="1535391" cy="1263745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5A6A9C99-EBE7-585D-76C8-D89FECDE0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115" y="1175253"/>
            <a:ext cx="981095" cy="1455106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746D2314-BDAC-865C-C609-27EA709A8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7110" y="1285363"/>
            <a:ext cx="1212893" cy="1277294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519D5512-92FC-CFA6-BDC7-895256F692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5518" y="1285363"/>
            <a:ext cx="1665432" cy="1336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534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8035">
        <p159:morph option="byObject"/>
      </p:transition>
    </mc:Choice>
    <mc:Fallback xmlns="">
      <p:transition spd="slow" advTm="58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B3F82-A06C-3463-E138-AC5DFE6D7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C6DA41A-1F5D-5646-D505-562CCA178065}"/>
              </a:ext>
            </a:extLst>
          </p:cNvPr>
          <p:cNvSpPr txBox="1"/>
          <p:nvPr/>
        </p:nvSpPr>
        <p:spPr>
          <a:xfrm>
            <a:off x="738038" y="283626"/>
            <a:ext cx="4776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Strategiplan</a:t>
            </a:r>
          </a:p>
        </p:txBody>
      </p:sp>
      <p:grpSp>
        <p:nvGrpSpPr>
          <p:cNvPr id="88" name="Gruppe 87">
            <a:extLst>
              <a:ext uri="{FF2B5EF4-FFF2-40B4-BE49-F238E27FC236}">
                <a16:creationId xmlns:a16="http://schemas.microsoft.com/office/drawing/2014/main" id="{77E970AD-3535-8593-54C4-1EC6AD2C3C6B}"/>
              </a:ext>
            </a:extLst>
          </p:cNvPr>
          <p:cNvGrpSpPr/>
          <p:nvPr/>
        </p:nvGrpSpPr>
        <p:grpSpPr>
          <a:xfrm>
            <a:off x="548885" y="1531779"/>
            <a:ext cx="11070405" cy="1767757"/>
            <a:chOff x="548885" y="1531779"/>
            <a:chExt cx="11070405" cy="1767757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35918033-1036-0D8B-E298-F3ACC69EE709}"/>
                </a:ext>
              </a:extLst>
            </p:cNvPr>
            <p:cNvSpPr/>
            <p:nvPr/>
          </p:nvSpPr>
          <p:spPr>
            <a:xfrm>
              <a:off x="6307061" y="1531854"/>
              <a:ext cx="5312229" cy="17676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nb-NO" sz="2800" dirty="0">
                  <a:solidFill>
                    <a:schemeClr val="bg2">
                      <a:lumMod val="25000"/>
                    </a:schemeClr>
                  </a:solidFill>
                </a:rPr>
                <a:t>Sammen får vi kloden til å vare</a:t>
              </a:r>
            </a:p>
          </p:txBody>
        </p:sp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76691E69-6AD6-9DEC-FEDF-D1D387807374}"/>
                </a:ext>
              </a:extLst>
            </p:cNvPr>
            <p:cNvGrpSpPr/>
            <p:nvPr/>
          </p:nvGrpSpPr>
          <p:grpSpPr>
            <a:xfrm>
              <a:off x="548885" y="1531779"/>
              <a:ext cx="5748874" cy="1767683"/>
              <a:chOff x="546828" y="588265"/>
              <a:chExt cx="5748874" cy="1767683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2BA024C3-85F3-120D-C0D4-9E0838F8D196}"/>
                  </a:ext>
                </a:extLst>
              </p:cNvPr>
              <p:cNvSpPr/>
              <p:nvPr/>
            </p:nvSpPr>
            <p:spPr>
              <a:xfrm>
                <a:off x="2574965" y="588265"/>
                <a:ext cx="3720737" cy="176768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3600" dirty="0">
                    <a:solidFill>
                      <a:schemeClr val="bg1"/>
                    </a:solidFill>
                  </a:rPr>
                  <a:t>Visjon</a:t>
                </a:r>
                <a:br>
                  <a:rPr lang="nb-NO" dirty="0">
                    <a:solidFill>
                      <a:schemeClr val="bg1"/>
                    </a:solidFill>
                  </a:rPr>
                </a:br>
                <a:r>
                  <a:rPr lang="nb-NO" sz="2400" dirty="0">
                    <a:solidFill>
                      <a:schemeClr val="bg1"/>
                    </a:solidFill>
                  </a:rPr>
                  <a:t>Samfunnsoppdrag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7B5AEE85-453E-B2FB-2C97-A934FA1F6328}"/>
                  </a:ext>
                </a:extLst>
              </p:cNvPr>
              <p:cNvSpPr/>
              <p:nvPr/>
            </p:nvSpPr>
            <p:spPr>
              <a:xfrm>
                <a:off x="546828" y="588265"/>
                <a:ext cx="2018215" cy="1767683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grpSp>
            <p:nvGrpSpPr>
              <p:cNvPr id="54" name="Gruppe 53">
                <a:extLst>
                  <a:ext uri="{FF2B5EF4-FFF2-40B4-BE49-F238E27FC236}">
                    <a16:creationId xmlns:a16="http://schemas.microsoft.com/office/drawing/2014/main" id="{93566715-FE0B-F2AB-000B-2A14D7C567A3}"/>
                  </a:ext>
                </a:extLst>
              </p:cNvPr>
              <p:cNvGrpSpPr/>
              <p:nvPr/>
            </p:nvGrpSpPr>
            <p:grpSpPr>
              <a:xfrm>
                <a:off x="739336" y="893401"/>
                <a:ext cx="1534752" cy="1193250"/>
                <a:chOff x="670262" y="579530"/>
                <a:chExt cx="1534752" cy="1193250"/>
              </a:xfrm>
            </p:grpSpPr>
            <p:pic>
              <p:nvPicPr>
                <p:cNvPr id="55" name="Grafikk 54" descr="Åpen hånd med heldekkende fyll">
                  <a:extLst>
                    <a:ext uri="{FF2B5EF4-FFF2-40B4-BE49-F238E27FC236}">
                      <a16:creationId xmlns:a16="http://schemas.microsoft.com/office/drawing/2014/main" id="{CF056AC4-DD1E-1FCD-54A4-79A04F111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9701167">
                  <a:off x="1413204" y="980970"/>
                  <a:ext cx="791810" cy="791810"/>
                </a:xfrm>
                <a:prstGeom prst="rect">
                  <a:avLst/>
                </a:prstGeom>
              </p:spPr>
            </p:pic>
            <p:pic>
              <p:nvPicPr>
                <p:cNvPr id="56" name="Grafikk 55" descr="Globus: Afrika og Europa med heldekkende fyll">
                  <a:extLst>
                    <a:ext uri="{FF2B5EF4-FFF2-40B4-BE49-F238E27FC236}">
                      <a16:creationId xmlns:a16="http://schemas.microsoft.com/office/drawing/2014/main" id="{E1E5C6D5-F80E-12E7-EDFE-833953D9B5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9926" y="579530"/>
                  <a:ext cx="838474" cy="838474"/>
                </a:xfrm>
                <a:prstGeom prst="rect">
                  <a:avLst/>
                </a:prstGeom>
              </p:spPr>
            </p:pic>
            <p:pic>
              <p:nvPicPr>
                <p:cNvPr id="57" name="Grafikk 56" descr="Åpen hånd med heldekkende fyll">
                  <a:extLst>
                    <a:ext uri="{FF2B5EF4-FFF2-40B4-BE49-F238E27FC236}">
                      <a16:creationId xmlns:a16="http://schemas.microsoft.com/office/drawing/2014/main" id="{AE74ABCE-76FB-33F7-CA51-E3C511505B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2224238" flipH="1">
                  <a:off x="670262" y="973856"/>
                  <a:ext cx="770085" cy="77008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DD7B78C6-90BD-F59C-3E2D-6F052BBE776F}"/>
              </a:ext>
            </a:extLst>
          </p:cNvPr>
          <p:cNvGrpSpPr/>
          <p:nvPr/>
        </p:nvGrpSpPr>
        <p:grpSpPr>
          <a:xfrm>
            <a:off x="378170" y="4287279"/>
            <a:ext cx="2162996" cy="5658212"/>
            <a:chOff x="411429" y="497716"/>
            <a:chExt cx="2162996" cy="5658212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EDFB133A-3189-3855-24BA-CA6FA9B8B036}"/>
                </a:ext>
              </a:extLst>
            </p:cNvPr>
            <p:cNvGrpSpPr/>
            <p:nvPr/>
          </p:nvGrpSpPr>
          <p:grpSpPr>
            <a:xfrm>
              <a:off x="411429" y="499010"/>
              <a:ext cx="2149434" cy="5656918"/>
              <a:chOff x="430479" y="499010"/>
              <a:chExt cx="2149434" cy="5656918"/>
            </a:xfrm>
          </p:grpSpPr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64B4A7BE-2633-CAD7-BAB1-19FCEB0C35AC}"/>
                  </a:ext>
                </a:extLst>
              </p:cNvPr>
              <p:cNvSpPr/>
              <p:nvPr/>
            </p:nvSpPr>
            <p:spPr>
              <a:xfrm>
                <a:off x="430479" y="3318384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1: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Innsamling og logistikk</a:t>
                </a:r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1FABB603-4104-A0A8-E837-00EFFE880645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0C7B3643-378A-B789-3D80-C13DD23CB6D0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Redusere klimaavtrykk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 en bærekraftig avfallsflyt</a:t>
                </a:r>
              </a:p>
            </p:txBody>
          </p:sp>
        </p:grpSp>
        <p:pic>
          <p:nvPicPr>
            <p:cNvPr id="60" name="Bilde 59">
              <a:extLst>
                <a:ext uri="{FF2B5EF4-FFF2-40B4-BE49-F238E27FC236}">
                  <a16:creationId xmlns:a16="http://schemas.microsoft.com/office/drawing/2014/main" id="{DC866F41-DC0B-2669-7762-A68861705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9" y="497716"/>
              <a:ext cx="2162996" cy="1885208"/>
            </a:xfrm>
            <a:prstGeom prst="rect">
              <a:avLst/>
            </a:prstGeom>
          </p:spPr>
        </p:pic>
      </p:grp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C3803EC7-1B6C-4987-CCBC-B07D5FD1C0D1}"/>
              </a:ext>
            </a:extLst>
          </p:cNvPr>
          <p:cNvGrpSpPr/>
          <p:nvPr/>
        </p:nvGrpSpPr>
        <p:grpSpPr>
          <a:xfrm>
            <a:off x="9619775" y="4285985"/>
            <a:ext cx="2153471" cy="5658212"/>
            <a:chOff x="9627100" y="497716"/>
            <a:chExt cx="2153471" cy="5658212"/>
          </a:xfrm>
        </p:grpSpPr>
        <p:grpSp>
          <p:nvGrpSpPr>
            <p:cNvPr id="65" name="Gruppe 64">
              <a:extLst>
                <a:ext uri="{FF2B5EF4-FFF2-40B4-BE49-F238E27FC236}">
                  <a16:creationId xmlns:a16="http://schemas.microsoft.com/office/drawing/2014/main" id="{D9EAAC28-C8E7-7A0D-D409-BEB9BD21CA4D}"/>
                </a:ext>
              </a:extLst>
            </p:cNvPr>
            <p:cNvGrpSpPr/>
            <p:nvPr/>
          </p:nvGrpSpPr>
          <p:grpSpPr>
            <a:xfrm>
              <a:off x="9631137" y="499010"/>
              <a:ext cx="2149434" cy="5656918"/>
              <a:chOff x="430479" y="499010"/>
              <a:chExt cx="2149434" cy="56569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F45FA5ED-45D1-4A4C-C583-E4B014C0F1FE}"/>
                  </a:ext>
                </a:extLst>
              </p:cNvPr>
              <p:cNvSpPr/>
              <p:nvPr/>
            </p:nvSpPr>
            <p:spPr>
              <a:xfrm>
                <a:off x="430479" y="3475402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5: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Digitalisering og teknologi</a:t>
                </a:r>
              </a:p>
            </p:txBody>
          </p:sp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A9199A72-086D-CA53-E495-1CB7811C52B8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FBBF97BB-178E-6F23-B99B-8E019CA274F6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Bedre samhandling og kostnads-effektivitet</a:t>
                </a:r>
              </a:p>
            </p:txBody>
          </p:sp>
        </p:grpSp>
        <p:pic>
          <p:nvPicPr>
            <p:cNvPr id="66" name="Bilde 65">
              <a:extLst>
                <a:ext uri="{FF2B5EF4-FFF2-40B4-BE49-F238E27FC236}">
                  <a16:creationId xmlns:a16="http://schemas.microsoft.com/office/drawing/2014/main" id="{B47E0156-32B6-2286-CF0D-C7BD668A1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521" r="494"/>
            <a:stretch/>
          </p:blipFill>
          <p:spPr>
            <a:xfrm>
              <a:off x="9627100" y="497716"/>
              <a:ext cx="2151165" cy="1885208"/>
            </a:xfrm>
            <a:prstGeom prst="rect">
              <a:avLst/>
            </a:prstGeom>
          </p:spPr>
        </p:pic>
      </p:grpSp>
      <p:grpSp>
        <p:nvGrpSpPr>
          <p:cNvPr id="70" name="Gruppe 69">
            <a:extLst>
              <a:ext uri="{FF2B5EF4-FFF2-40B4-BE49-F238E27FC236}">
                <a16:creationId xmlns:a16="http://schemas.microsoft.com/office/drawing/2014/main" id="{06F768C4-3DA3-9727-3B60-730D933E3F34}"/>
              </a:ext>
            </a:extLst>
          </p:cNvPr>
          <p:cNvGrpSpPr/>
          <p:nvPr/>
        </p:nvGrpSpPr>
        <p:grpSpPr>
          <a:xfrm>
            <a:off x="2705938" y="4285984"/>
            <a:ext cx="2149434" cy="5658860"/>
            <a:chOff x="2713263" y="497715"/>
            <a:chExt cx="2149434" cy="5658860"/>
          </a:xfrm>
        </p:grpSpPr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AA1DF491-133C-9801-9493-BF12A989FF21}"/>
                </a:ext>
              </a:extLst>
            </p:cNvPr>
            <p:cNvGrpSpPr/>
            <p:nvPr/>
          </p:nvGrpSpPr>
          <p:grpSpPr>
            <a:xfrm>
              <a:off x="2713263" y="499657"/>
              <a:ext cx="2149434" cy="5656918"/>
              <a:chOff x="430479" y="499010"/>
              <a:chExt cx="2149434" cy="5656918"/>
            </a:xfrm>
          </p:grpSpPr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F76235C1-4A83-EE89-F16E-05DE8FA67975}"/>
                  </a:ext>
                </a:extLst>
              </p:cNvPr>
              <p:cNvSpPr/>
              <p:nvPr/>
            </p:nvSpPr>
            <p:spPr>
              <a:xfrm>
                <a:off x="430479" y="3336856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2: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Kunde-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mobilisering</a:t>
                </a:r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B2A4AB5C-D860-BD2F-6CEE-56AC7AF30614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AF962D8B-966E-A2C9-0637-121DB5CC1FF3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Motivere kundene til å ta et større miljøansvar</a:t>
                </a:r>
              </a:p>
            </p:txBody>
          </p:sp>
        </p:grpSp>
        <p:pic>
          <p:nvPicPr>
            <p:cNvPr id="72" name="Bilde 71">
              <a:extLst>
                <a:ext uri="{FF2B5EF4-FFF2-40B4-BE49-F238E27FC236}">
                  <a16:creationId xmlns:a16="http://schemas.microsoft.com/office/drawing/2014/main" id="{0F54B4E9-16B3-50D0-0081-655F1A759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" t="16108" r="1854"/>
            <a:stretch/>
          </p:blipFill>
          <p:spPr>
            <a:xfrm>
              <a:off x="2718751" y="497715"/>
              <a:ext cx="2143946" cy="1885208"/>
            </a:xfrm>
            <a:prstGeom prst="rect">
              <a:avLst/>
            </a:prstGeom>
          </p:spPr>
        </p:pic>
      </p:grp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39CE54F7-68B7-7994-4FC1-2B3111399915}"/>
              </a:ext>
            </a:extLst>
          </p:cNvPr>
          <p:cNvGrpSpPr/>
          <p:nvPr/>
        </p:nvGrpSpPr>
        <p:grpSpPr>
          <a:xfrm>
            <a:off x="7321978" y="4285984"/>
            <a:ext cx="2149434" cy="5658213"/>
            <a:chOff x="7329303" y="497715"/>
            <a:chExt cx="2149434" cy="5658213"/>
          </a:xfrm>
        </p:grpSpPr>
        <p:grpSp>
          <p:nvGrpSpPr>
            <p:cNvPr id="77" name="Gruppe 76">
              <a:extLst>
                <a:ext uri="{FF2B5EF4-FFF2-40B4-BE49-F238E27FC236}">
                  <a16:creationId xmlns:a16="http://schemas.microsoft.com/office/drawing/2014/main" id="{96BC6E1D-98F9-63AA-F4D9-80907920B538}"/>
                </a:ext>
              </a:extLst>
            </p:cNvPr>
            <p:cNvGrpSpPr/>
            <p:nvPr/>
          </p:nvGrpSpPr>
          <p:grpSpPr>
            <a:xfrm>
              <a:off x="7329303" y="499010"/>
              <a:ext cx="2149434" cy="5656918"/>
              <a:chOff x="430479" y="499010"/>
              <a:chExt cx="2149434" cy="5656918"/>
            </a:xfrm>
          </p:grpSpPr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301ED89C-CF0E-460F-919D-A2C15E64D426}"/>
                  </a:ext>
                </a:extLst>
              </p:cNvPr>
              <p:cNvSpPr/>
              <p:nvPr/>
            </p:nvSpPr>
            <p:spPr>
              <a:xfrm>
                <a:off x="430479" y="3392275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4: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Avfalls-behandling og infrastruktur</a:t>
                </a:r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A0A12E76-40F4-8E33-7E6D-6CA8C6397AED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4F607250-22C8-93D8-9A02-F24B1C7B2F04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Øke lokal håndtering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 avfallet verdi</a:t>
                </a:r>
              </a:p>
            </p:txBody>
          </p:sp>
        </p:grpSp>
        <p:pic>
          <p:nvPicPr>
            <p:cNvPr id="78" name="Bilde 77">
              <a:extLst>
                <a:ext uri="{FF2B5EF4-FFF2-40B4-BE49-F238E27FC236}">
                  <a16:creationId xmlns:a16="http://schemas.microsoft.com/office/drawing/2014/main" id="{4176AE7A-6E01-0029-4373-1CFDE46F3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381"/>
            <a:stretch/>
          </p:blipFill>
          <p:spPr>
            <a:xfrm>
              <a:off x="7331944" y="497715"/>
              <a:ext cx="2143946" cy="1883535"/>
            </a:xfrm>
            <a:prstGeom prst="rect">
              <a:avLst/>
            </a:prstGeom>
          </p:spPr>
        </p:pic>
      </p:grpSp>
      <p:grpSp>
        <p:nvGrpSpPr>
          <p:cNvPr id="82" name="Gruppe 81">
            <a:extLst>
              <a:ext uri="{FF2B5EF4-FFF2-40B4-BE49-F238E27FC236}">
                <a16:creationId xmlns:a16="http://schemas.microsoft.com/office/drawing/2014/main" id="{C9E54111-6E5F-8A32-6CE5-7C0FF8E29CC2}"/>
              </a:ext>
            </a:extLst>
          </p:cNvPr>
          <p:cNvGrpSpPr/>
          <p:nvPr/>
        </p:nvGrpSpPr>
        <p:grpSpPr>
          <a:xfrm>
            <a:off x="5020144" y="4285984"/>
            <a:ext cx="2156112" cy="5658213"/>
            <a:chOff x="5027469" y="497715"/>
            <a:chExt cx="2156112" cy="5658213"/>
          </a:xfrm>
        </p:grpSpPr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945ED9E9-76A4-2B1B-8DD5-33BC8BE4356F}"/>
                </a:ext>
              </a:extLst>
            </p:cNvPr>
            <p:cNvGrpSpPr/>
            <p:nvPr/>
          </p:nvGrpSpPr>
          <p:grpSpPr>
            <a:xfrm>
              <a:off x="5027469" y="499010"/>
              <a:ext cx="2149434" cy="5656918"/>
              <a:chOff x="430479" y="499010"/>
              <a:chExt cx="2149434" cy="5656918"/>
            </a:xfrm>
          </p:grpSpPr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2CA5EB1E-487C-26C4-9FFC-EDEAFD3FE85C}"/>
                  </a:ext>
                </a:extLst>
              </p:cNvPr>
              <p:cNvSpPr/>
              <p:nvPr/>
            </p:nvSpPr>
            <p:spPr>
              <a:xfrm>
                <a:off x="430479" y="3475402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3: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Organisasjons-utvikling</a:t>
                </a:r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262773BB-EF1E-1691-CAE1-EA1DEF6D9F86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595AC6CE-165B-F342-7E3E-387523C82D31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Kontinuerlig forbedrings-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kultur</a:t>
                </a:r>
              </a:p>
            </p:txBody>
          </p:sp>
        </p:grpSp>
        <p:pic>
          <p:nvPicPr>
            <p:cNvPr id="84" name="Bilde 83">
              <a:extLst>
                <a:ext uri="{FF2B5EF4-FFF2-40B4-BE49-F238E27FC236}">
                  <a16:creationId xmlns:a16="http://schemas.microsoft.com/office/drawing/2014/main" id="{CD7344F4-292D-B4A9-FF5E-4119827DA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1820" t="10064" r="12470" b="7446"/>
            <a:stretch/>
          </p:blipFill>
          <p:spPr>
            <a:xfrm>
              <a:off x="5027469" y="497715"/>
              <a:ext cx="2156112" cy="1885208"/>
            </a:xfrm>
            <a:prstGeom prst="rect">
              <a:avLst/>
            </a:prstGeom>
          </p:spPr>
        </p:pic>
      </p:grp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86D696F6-5890-1F0A-40B6-EDA178DB00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2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5260">
        <p159:morph option="byObject"/>
      </p:transition>
    </mc:Choice>
    <mc:Fallback xmlns="">
      <p:transition spd="slow" advTm="2526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F5C52-4D97-42C8-0CC8-8D8639598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B487198D-CA94-BD5B-A4F9-EF3F6FEB614B}"/>
              </a:ext>
            </a:extLst>
          </p:cNvPr>
          <p:cNvSpPr/>
          <p:nvPr/>
        </p:nvSpPr>
        <p:spPr>
          <a:xfrm>
            <a:off x="10439699" y="-303191"/>
            <a:ext cx="1752301" cy="7720641"/>
          </a:xfrm>
          <a:prstGeom prst="roundRect">
            <a:avLst/>
          </a:prstGeom>
          <a:solidFill>
            <a:srgbClr val="85A3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7B731A3C-D278-B868-687F-B6AB81E75BEE}"/>
              </a:ext>
            </a:extLst>
          </p:cNvPr>
          <p:cNvSpPr/>
          <p:nvPr/>
        </p:nvSpPr>
        <p:spPr>
          <a:xfrm>
            <a:off x="9145882" y="-303191"/>
            <a:ext cx="1283793" cy="7720641"/>
          </a:xfrm>
          <a:prstGeom prst="roundRect">
            <a:avLst/>
          </a:prstGeom>
          <a:solidFill>
            <a:srgbClr val="006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8B2F5E22-6C5A-D130-0F7F-5A4E90C906C1}"/>
              </a:ext>
            </a:extLst>
          </p:cNvPr>
          <p:cNvSpPr/>
          <p:nvPr/>
        </p:nvSpPr>
        <p:spPr>
          <a:xfrm>
            <a:off x="8113928" y="-509445"/>
            <a:ext cx="1030248" cy="7720641"/>
          </a:xfrm>
          <a:prstGeom prst="roundRect">
            <a:avLst/>
          </a:prstGeom>
          <a:solidFill>
            <a:srgbClr val="1FA7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651884AF-0679-9A0A-5326-2F6A198C83CC}"/>
              </a:ext>
            </a:extLst>
          </p:cNvPr>
          <p:cNvSpPr/>
          <p:nvPr/>
        </p:nvSpPr>
        <p:spPr>
          <a:xfrm>
            <a:off x="1388853" y="-477961"/>
            <a:ext cx="5339751" cy="7720641"/>
          </a:xfrm>
          <a:prstGeom prst="roundRect">
            <a:avLst/>
          </a:prstGeom>
          <a:solidFill>
            <a:srgbClr val="961E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 err="1">
                <a:latin typeface="Copperplate Gothic Bold" panose="020E0705020206020404" pitchFamily="34" charset="0"/>
              </a:rPr>
              <a:t>Plastembalasje</a:t>
            </a:r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70% utsortering i løpet av 2035</a:t>
            </a: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SHMIL i dag 43%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81B5B41B-8227-D4B8-0F5C-1DF94D79C702}"/>
              </a:ext>
            </a:extLst>
          </p:cNvPr>
          <p:cNvSpPr/>
          <p:nvPr/>
        </p:nvSpPr>
        <p:spPr>
          <a:xfrm>
            <a:off x="6539159" y="-515975"/>
            <a:ext cx="1600305" cy="7720641"/>
          </a:xfrm>
          <a:prstGeom prst="roundRect">
            <a:avLst/>
          </a:prstGeom>
          <a:solidFill>
            <a:srgbClr val="0082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0158C827-6151-128D-CC57-823E79B66F49}"/>
              </a:ext>
            </a:extLst>
          </p:cNvPr>
          <p:cNvSpPr/>
          <p:nvPr/>
        </p:nvSpPr>
        <p:spPr>
          <a:xfrm>
            <a:off x="-362309" y="-439947"/>
            <a:ext cx="1911542" cy="7720641"/>
          </a:xfrm>
          <a:prstGeom prst="roundRect">
            <a:avLst/>
          </a:prstGeom>
          <a:solidFill>
            <a:srgbClr val="00A0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7EDCB3B5-94ED-E75F-4E9B-836CC2296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A9821B2-B15F-BEEA-E9CF-8EF4C232C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193" y="1176772"/>
            <a:ext cx="1323323" cy="166482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321B3F2-FECF-C938-60AF-1D2C136FA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395" y="542686"/>
            <a:ext cx="1310794" cy="207684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50A135AA-192B-D223-6533-66EEC8449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831" y="1577853"/>
            <a:ext cx="1535391" cy="126374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D7B9235-14BE-E7C4-AF88-B70D51512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614" y="1386492"/>
            <a:ext cx="981095" cy="145510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9117FDA7-B24B-C1D1-9771-2EB65E607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1332" y="1564304"/>
            <a:ext cx="1212893" cy="1277294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943616C-F6DD-E3C3-EE6A-2B33DC8318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5518" y="1504720"/>
            <a:ext cx="1665432" cy="1336878"/>
          </a:xfrm>
          <a:prstGeom prst="rect">
            <a:avLst/>
          </a:prstGeom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F4041A5A-B240-CD64-292B-C5532FB6C689}"/>
              </a:ext>
            </a:extLst>
          </p:cNvPr>
          <p:cNvSpPr/>
          <p:nvPr/>
        </p:nvSpPr>
        <p:spPr>
          <a:xfrm>
            <a:off x="3981661" y="100964"/>
            <a:ext cx="4761782" cy="612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>
                <a:ln w="0"/>
                <a:solidFill>
                  <a:srgbClr val="007B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Krav fra Norge og EU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270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9336">
        <p159:morph option="byObject"/>
      </p:transition>
    </mc:Choice>
    <mc:Fallback xmlns="">
      <p:transition spd="slow" advTm="39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CECA6-05A6-9B52-74C8-659CD77D4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B8297E3B-6825-AC1F-543F-A0B5D8907100}"/>
              </a:ext>
            </a:extLst>
          </p:cNvPr>
          <p:cNvSpPr/>
          <p:nvPr/>
        </p:nvSpPr>
        <p:spPr>
          <a:xfrm>
            <a:off x="10439699" y="-303191"/>
            <a:ext cx="1752301" cy="7720641"/>
          </a:xfrm>
          <a:prstGeom prst="roundRect">
            <a:avLst/>
          </a:prstGeom>
          <a:solidFill>
            <a:srgbClr val="85A3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FD87E562-7FEF-D7EA-95C5-3EB572736699}"/>
              </a:ext>
            </a:extLst>
          </p:cNvPr>
          <p:cNvSpPr/>
          <p:nvPr/>
        </p:nvSpPr>
        <p:spPr>
          <a:xfrm>
            <a:off x="9145882" y="-303191"/>
            <a:ext cx="1283793" cy="7720641"/>
          </a:xfrm>
          <a:prstGeom prst="roundRect">
            <a:avLst/>
          </a:prstGeom>
          <a:solidFill>
            <a:srgbClr val="006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2C9833D3-ACB6-300E-3622-082B0B2DEEFE}"/>
              </a:ext>
            </a:extLst>
          </p:cNvPr>
          <p:cNvSpPr/>
          <p:nvPr/>
        </p:nvSpPr>
        <p:spPr>
          <a:xfrm>
            <a:off x="2512717" y="-515975"/>
            <a:ext cx="5801204" cy="7720641"/>
          </a:xfrm>
          <a:prstGeom prst="roundRect">
            <a:avLst/>
          </a:prstGeom>
          <a:solidFill>
            <a:srgbClr val="0082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Papp og papir</a:t>
            </a: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85% utsortering i løpet av 2035</a:t>
            </a: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SHMIL i dag 73%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D4675AF6-98C3-6303-D3AC-50A5B6D7F243}"/>
              </a:ext>
            </a:extLst>
          </p:cNvPr>
          <p:cNvSpPr/>
          <p:nvPr/>
        </p:nvSpPr>
        <p:spPr>
          <a:xfrm>
            <a:off x="8113928" y="-515976"/>
            <a:ext cx="1030248" cy="7720641"/>
          </a:xfrm>
          <a:prstGeom prst="roundRect">
            <a:avLst/>
          </a:prstGeom>
          <a:solidFill>
            <a:srgbClr val="1FA7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101DA115-D624-15CE-85F3-5DAC31115168}"/>
              </a:ext>
            </a:extLst>
          </p:cNvPr>
          <p:cNvSpPr/>
          <p:nvPr/>
        </p:nvSpPr>
        <p:spPr>
          <a:xfrm>
            <a:off x="1355331" y="-515976"/>
            <a:ext cx="1297285" cy="7720641"/>
          </a:xfrm>
          <a:prstGeom prst="roundRect">
            <a:avLst/>
          </a:prstGeom>
          <a:solidFill>
            <a:srgbClr val="961E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B9B9BD56-721C-E58D-BE86-AD4F170D916F}"/>
              </a:ext>
            </a:extLst>
          </p:cNvPr>
          <p:cNvSpPr/>
          <p:nvPr/>
        </p:nvSpPr>
        <p:spPr>
          <a:xfrm>
            <a:off x="-362309" y="-439947"/>
            <a:ext cx="1911542" cy="7720641"/>
          </a:xfrm>
          <a:prstGeom prst="roundRect">
            <a:avLst/>
          </a:prstGeom>
          <a:solidFill>
            <a:srgbClr val="00A0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991DF5B0-E4F3-3BCE-D4F2-18BD553F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080AABB8-F232-D680-924E-D30B7B933A8A}"/>
              </a:ext>
            </a:extLst>
          </p:cNvPr>
          <p:cNvSpPr/>
          <p:nvPr/>
        </p:nvSpPr>
        <p:spPr>
          <a:xfrm>
            <a:off x="3981661" y="100964"/>
            <a:ext cx="4761782" cy="612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>
                <a:ln w="0"/>
                <a:solidFill>
                  <a:srgbClr val="007B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Krav fra Norge og EU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9BC1417-0C92-5B1F-69C4-A634A9282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068" y="1176772"/>
            <a:ext cx="1323323" cy="166482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4ACF742-E32E-6046-4160-AA234D14D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283" y="1277926"/>
            <a:ext cx="986907" cy="156367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FB31306-CF32-7B92-C07A-1CD658B3E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309" y="781254"/>
            <a:ext cx="2015927" cy="165926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C83A7CA6-1BB4-0E75-0592-67FE78432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504" y="1386493"/>
            <a:ext cx="981095" cy="1455106"/>
          </a:xfrm>
          <a:prstGeom prst="rect">
            <a:avLst/>
          </a:prstGeom>
          <a:solidFill>
            <a:srgbClr val="1FA78D"/>
          </a:solidFill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F4E798F-6F0B-32A1-3C09-0F130AB29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0499" y="1564304"/>
            <a:ext cx="1212893" cy="1277294"/>
          </a:xfrm>
          <a:prstGeom prst="rect">
            <a:avLst/>
          </a:prstGeom>
          <a:solidFill>
            <a:srgbClr val="006432"/>
          </a:solidFill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424A4FE0-0282-D278-4DE1-C1775A210C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5518" y="1504720"/>
            <a:ext cx="1665432" cy="1336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151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87">
        <p159:morph option="byObject"/>
      </p:transition>
    </mc:Choice>
    <mc:Fallback xmlns="">
      <p:transition spd="slow" advTm="18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4A8B6-3E8E-5464-15CC-F6BF8EBCF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9BCC0C3E-6DCC-20EA-F404-F5856021C264}"/>
              </a:ext>
            </a:extLst>
          </p:cNvPr>
          <p:cNvSpPr/>
          <p:nvPr/>
        </p:nvSpPr>
        <p:spPr>
          <a:xfrm>
            <a:off x="10439699" y="-303191"/>
            <a:ext cx="1752301" cy="7720641"/>
          </a:xfrm>
          <a:prstGeom prst="roundRect">
            <a:avLst/>
          </a:prstGeom>
          <a:solidFill>
            <a:srgbClr val="85A3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8139323E-FDF0-C9CA-1AD9-84E32B1E3980}"/>
              </a:ext>
            </a:extLst>
          </p:cNvPr>
          <p:cNvSpPr/>
          <p:nvPr/>
        </p:nvSpPr>
        <p:spPr>
          <a:xfrm>
            <a:off x="4074991" y="-515976"/>
            <a:ext cx="5198405" cy="7720641"/>
          </a:xfrm>
          <a:prstGeom prst="roundRect">
            <a:avLst/>
          </a:prstGeom>
          <a:solidFill>
            <a:srgbClr val="1FA7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Glass- og metallemballasje</a:t>
            </a: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90% utsortering innen 2035</a:t>
            </a: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SHMIL i dag 66%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403EB9B8-AA0F-0909-3A10-848FB4B32F26}"/>
              </a:ext>
            </a:extLst>
          </p:cNvPr>
          <p:cNvSpPr/>
          <p:nvPr/>
        </p:nvSpPr>
        <p:spPr>
          <a:xfrm>
            <a:off x="9145882" y="-303191"/>
            <a:ext cx="1283793" cy="7720641"/>
          </a:xfrm>
          <a:prstGeom prst="roundRect">
            <a:avLst/>
          </a:prstGeom>
          <a:solidFill>
            <a:srgbClr val="006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54940717-DE8A-F433-4D31-3A480F7D4086}"/>
              </a:ext>
            </a:extLst>
          </p:cNvPr>
          <p:cNvSpPr/>
          <p:nvPr/>
        </p:nvSpPr>
        <p:spPr>
          <a:xfrm>
            <a:off x="2512717" y="-515975"/>
            <a:ext cx="1710311" cy="7720641"/>
          </a:xfrm>
          <a:prstGeom prst="roundRect">
            <a:avLst/>
          </a:prstGeom>
          <a:solidFill>
            <a:srgbClr val="0082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39A83BDC-6F1C-91F8-97BE-B7B53C3D4B14}"/>
              </a:ext>
            </a:extLst>
          </p:cNvPr>
          <p:cNvSpPr/>
          <p:nvPr/>
        </p:nvSpPr>
        <p:spPr>
          <a:xfrm>
            <a:off x="1388853" y="-477961"/>
            <a:ext cx="1297285" cy="7720641"/>
          </a:xfrm>
          <a:prstGeom prst="roundRect">
            <a:avLst/>
          </a:prstGeom>
          <a:solidFill>
            <a:srgbClr val="961E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9677677A-E19A-ED19-A3AE-3F8DDC4DAD36}"/>
              </a:ext>
            </a:extLst>
          </p:cNvPr>
          <p:cNvSpPr/>
          <p:nvPr/>
        </p:nvSpPr>
        <p:spPr>
          <a:xfrm>
            <a:off x="-362309" y="-439947"/>
            <a:ext cx="1911542" cy="7720641"/>
          </a:xfrm>
          <a:prstGeom prst="roundRect">
            <a:avLst/>
          </a:prstGeom>
          <a:solidFill>
            <a:srgbClr val="00A0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212C2AC6-B789-DA98-123E-D920234D8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8B6C6691-B7AC-D0D7-2DEF-A83E533EC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200" y="1176772"/>
            <a:ext cx="1323323" cy="166482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4D7E4CF-7DD7-64E0-195D-1F1078659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767" y="1277926"/>
            <a:ext cx="986907" cy="156367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39335863-3AE7-2790-8544-FDC6CEC0F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649" y="1481245"/>
            <a:ext cx="1535391" cy="1263745"/>
          </a:xfrm>
          <a:prstGeom prst="rect">
            <a:avLst/>
          </a:prstGeom>
          <a:solidFill>
            <a:srgbClr val="0082BE"/>
          </a:solidFill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A135E11-B05D-7202-B88E-023CE19A9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663" y="620486"/>
            <a:ext cx="1356167" cy="201139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4C86A2C3-7CF8-E419-CB33-9E65C1C1A1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1331" y="1564304"/>
            <a:ext cx="1212893" cy="1277294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DC92CAAC-3996-E199-029A-91013BE27F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3133" y="1504720"/>
            <a:ext cx="1665432" cy="1336878"/>
          </a:xfrm>
          <a:prstGeom prst="rect">
            <a:avLst/>
          </a:prstGeom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5E01B8C8-E69B-0C9C-79F9-FB108CB8A032}"/>
              </a:ext>
            </a:extLst>
          </p:cNvPr>
          <p:cNvSpPr/>
          <p:nvPr/>
        </p:nvSpPr>
        <p:spPr>
          <a:xfrm>
            <a:off x="3981661" y="100964"/>
            <a:ext cx="4761782" cy="612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>
                <a:ln w="0"/>
                <a:solidFill>
                  <a:srgbClr val="007B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Krav fra Norge og EU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846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9658">
        <p159:morph option="byObject"/>
      </p:transition>
    </mc:Choice>
    <mc:Fallback xmlns="">
      <p:transition spd="slow" advTm="39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A85BC-54CE-3E8C-8528-2EF938AE6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6F162D99-D407-6E1F-BB0B-5914D2F3B2E0}"/>
              </a:ext>
            </a:extLst>
          </p:cNvPr>
          <p:cNvSpPr/>
          <p:nvPr/>
        </p:nvSpPr>
        <p:spPr>
          <a:xfrm>
            <a:off x="4637293" y="-303191"/>
            <a:ext cx="6309627" cy="7720641"/>
          </a:xfrm>
          <a:prstGeom prst="roundRect">
            <a:avLst/>
          </a:prstGeom>
          <a:solidFill>
            <a:srgbClr val="006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Park og Hageavfall</a:t>
            </a: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Utsorteringskrav i 2023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2BC73865-7ADF-A373-0986-12D7CC4782ED}"/>
              </a:ext>
            </a:extLst>
          </p:cNvPr>
          <p:cNvSpPr/>
          <p:nvPr/>
        </p:nvSpPr>
        <p:spPr>
          <a:xfrm>
            <a:off x="10439699" y="-303191"/>
            <a:ext cx="1752301" cy="7720641"/>
          </a:xfrm>
          <a:prstGeom prst="roundRect">
            <a:avLst/>
          </a:prstGeom>
          <a:solidFill>
            <a:srgbClr val="85A3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66D29290-3803-33BA-5113-8BD36CE5D61C}"/>
              </a:ext>
            </a:extLst>
          </p:cNvPr>
          <p:cNvSpPr/>
          <p:nvPr/>
        </p:nvSpPr>
        <p:spPr>
          <a:xfrm>
            <a:off x="4074992" y="-515976"/>
            <a:ext cx="954208" cy="7720641"/>
          </a:xfrm>
          <a:prstGeom prst="roundRect">
            <a:avLst/>
          </a:prstGeom>
          <a:solidFill>
            <a:srgbClr val="1FA7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FF055C74-5DC4-F6CE-E16A-67E9E77E10CF}"/>
              </a:ext>
            </a:extLst>
          </p:cNvPr>
          <p:cNvSpPr/>
          <p:nvPr/>
        </p:nvSpPr>
        <p:spPr>
          <a:xfrm>
            <a:off x="2512717" y="-515975"/>
            <a:ext cx="1710311" cy="7720641"/>
          </a:xfrm>
          <a:prstGeom prst="roundRect">
            <a:avLst/>
          </a:prstGeom>
          <a:solidFill>
            <a:srgbClr val="0082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94F71558-9AC8-5CFD-4ADF-B7247B6AE3CE}"/>
              </a:ext>
            </a:extLst>
          </p:cNvPr>
          <p:cNvSpPr/>
          <p:nvPr/>
        </p:nvSpPr>
        <p:spPr>
          <a:xfrm>
            <a:off x="1388853" y="-477961"/>
            <a:ext cx="1297285" cy="7720641"/>
          </a:xfrm>
          <a:prstGeom prst="roundRect">
            <a:avLst/>
          </a:prstGeom>
          <a:solidFill>
            <a:srgbClr val="961E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9D9F4212-1B46-7B9E-48B4-6943EA651BFD}"/>
              </a:ext>
            </a:extLst>
          </p:cNvPr>
          <p:cNvSpPr/>
          <p:nvPr/>
        </p:nvSpPr>
        <p:spPr>
          <a:xfrm>
            <a:off x="-362309" y="-439947"/>
            <a:ext cx="1911542" cy="7720641"/>
          </a:xfrm>
          <a:prstGeom prst="roundRect">
            <a:avLst/>
          </a:prstGeom>
          <a:solidFill>
            <a:srgbClr val="00A0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462A2C63-F9F3-9EC0-00B6-C36BCC213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F3F02345-16A1-3326-7290-FCFC47CBDB26}"/>
              </a:ext>
            </a:extLst>
          </p:cNvPr>
          <p:cNvSpPr/>
          <p:nvPr/>
        </p:nvSpPr>
        <p:spPr>
          <a:xfrm>
            <a:off x="3981661" y="100964"/>
            <a:ext cx="4761782" cy="612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>
                <a:ln w="0"/>
                <a:solidFill>
                  <a:srgbClr val="007B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Krav fra Norge og EU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8AD7508D-AA6F-6F7B-9AB3-9D8A0A78F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2" r="16353"/>
          <a:stretch/>
        </p:blipFill>
        <p:spPr>
          <a:xfrm>
            <a:off x="4298058" y="1386491"/>
            <a:ext cx="656112" cy="145510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3041C87-5F8C-2D35-76F0-871E31ADD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200" y="1176771"/>
            <a:ext cx="1323323" cy="1664826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68E1E4C-FFA3-52C0-B8EB-7E32C58A8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080" y="1277925"/>
            <a:ext cx="986907" cy="1563672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2D3CAFF4-C50C-3C65-BEF4-E38D05C05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37" y="1577852"/>
            <a:ext cx="1535391" cy="126374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F302BD0-5FAF-3A11-195F-D36FFBB8C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0355" y="707890"/>
            <a:ext cx="1601942" cy="168700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BD9490F1-E63E-0190-0D8C-1BFD7DE8C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3133" y="1504719"/>
            <a:ext cx="1665432" cy="13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965">
        <p159:morph option="byObject"/>
      </p:transition>
    </mc:Choice>
    <mc:Fallback xmlns="">
      <p:transition spd="slow" advTm="15965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078F6-13CD-C08A-64F4-075BED81D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BF13F510-CDE7-4389-536F-F2719AB7C840}"/>
              </a:ext>
            </a:extLst>
          </p:cNvPr>
          <p:cNvSpPr/>
          <p:nvPr/>
        </p:nvSpPr>
        <p:spPr>
          <a:xfrm>
            <a:off x="5624223" y="-303191"/>
            <a:ext cx="7004849" cy="7720641"/>
          </a:xfrm>
          <a:prstGeom prst="roundRect">
            <a:avLst/>
          </a:prstGeom>
          <a:solidFill>
            <a:srgbClr val="85A3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Tekstilavfall</a:t>
            </a: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r>
              <a:rPr lang="nb-NO" sz="2400" dirty="0">
                <a:latin typeface="Copperplate Gothic Bold" panose="020E0705020206020404" pitchFamily="34" charset="0"/>
              </a:rPr>
              <a:t>Utsorteringskrav i 2025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4636B33B-6CA4-9C5D-36C9-80A569DE3877}"/>
              </a:ext>
            </a:extLst>
          </p:cNvPr>
          <p:cNvSpPr/>
          <p:nvPr/>
        </p:nvSpPr>
        <p:spPr>
          <a:xfrm>
            <a:off x="4637293" y="-303191"/>
            <a:ext cx="1458707" cy="7720641"/>
          </a:xfrm>
          <a:prstGeom prst="roundRect">
            <a:avLst/>
          </a:prstGeom>
          <a:solidFill>
            <a:srgbClr val="006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72106348-F127-8E3D-B70F-F4C517227A77}"/>
              </a:ext>
            </a:extLst>
          </p:cNvPr>
          <p:cNvSpPr/>
          <p:nvPr/>
        </p:nvSpPr>
        <p:spPr>
          <a:xfrm>
            <a:off x="4074992" y="-515976"/>
            <a:ext cx="954208" cy="7720641"/>
          </a:xfrm>
          <a:prstGeom prst="roundRect">
            <a:avLst/>
          </a:prstGeom>
          <a:solidFill>
            <a:srgbClr val="1FA7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9FF1A9F4-AE4F-7380-3D94-05E054906CF7}"/>
              </a:ext>
            </a:extLst>
          </p:cNvPr>
          <p:cNvSpPr/>
          <p:nvPr/>
        </p:nvSpPr>
        <p:spPr>
          <a:xfrm>
            <a:off x="2512717" y="-515975"/>
            <a:ext cx="1710311" cy="7720641"/>
          </a:xfrm>
          <a:prstGeom prst="roundRect">
            <a:avLst/>
          </a:prstGeom>
          <a:solidFill>
            <a:srgbClr val="0082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247EA80B-B75B-B854-8EC1-86C2F9471FF5}"/>
              </a:ext>
            </a:extLst>
          </p:cNvPr>
          <p:cNvSpPr/>
          <p:nvPr/>
        </p:nvSpPr>
        <p:spPr>
          <a:xfrm>
            <a:off x="1388853" y="-477961"/>
            <a:ext cx="1297285" cy="7720641"/>
          </a:xfrm>
          <a:prstGeom prst="roundRect">
            <a:avLst/>
          </a:prstGeom>
          <a:solidFill>
            <a:srgbClr val="961E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261FD58C-6ABF-6E4D-DC47-2CE6B1A89312}"/>
              </a:ext>
            </a:extLst>
          </p:cNvPr>
          <p:cNvSpPr/>
          <p:nvPr/>
        </p:nvSpPr>
        <p:spPr>
          <a:xfrm>
            <a:off x="-362309" y="-439947"/>
            <a:ext cx="1911542" cy="7720641"/>
          </a:xfrm>
          <a:prstGeom prst="roundRect">
            <a:avLst/>
          </a:prstGeom>
          <a:solidFill>
            <a:srgbClr val="00A0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18B14322-3A75-64D2-482D-BAE2505F7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FB624B68-E90F-88DA-4A35-3B1B50B3AF52}"/>
              </a:ext>
            </a:extLst>
          </p:cNvPr>
          <p:cNvSpPr/>
          <p:nvPr/>
        </p:nvSpPr>
        <p:spPr>
          <a:xfrm>
            <a:off x="3981661" y="100964"/>
            <a:ext cx="4761782" cy="612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>
                <a:ln w="0"/>
                <a:solidFill>
                  <a:srgbClr val="007B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Krav fra Norge og EU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E72C474-7906-21F8-7E63-FA2A74BD8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00" y="1176771"/>
            <a:ext cx="1323323" cy="166482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5371329-52DC-81B3-3347-FCD061E95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716" y="1277925"/>
            <a:ext cx="986907" cy="156367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64AF712-5421-1011-98B2-165E40514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138" y="1577852"/>
            <a:ext cx="1535391" cy="126374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3F057AFA-37A7-22B6-1BD4-9BFF98F115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72" r="16353"/>
          <a:stretch/>
        </p:blipFill>
        <p:spPr>
          <a:xfrm>
            <a:off x="4311044" y="1386492"/>
            <a:ext cx="656112" cy="1455106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D47DA475-8807-0869-C376-CD249F4A6A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897" r="14989"/>
          <a:stretch/>
        </p:blipFill>
        <p:spPr>
          <a:xfrm>
            <a:off x="5117215" y="1564303"/>
            <a:ext cx="898915" cy="1277294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27F761D3-E14D-2E7E-33E6-477B71EC1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874" y="795448"/>
            <a:ext cx="2266485" cy="18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60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293">
        <p159:morph option="byObject"/>
      </p:transition>
    </mc:Choice>
    <mc:Fallback xmlns="">
      <p:transition spd="slow" advTm="9293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F363B-5BD0-97FF-BF86-5AE296B83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929F8823-A48F-2C71-5B38-D8F7963BC1C2}"/>
              </a:ext>
            </a:extLst>
          </p:cNvPr>
          <p:cNvSpPr/>
          <p:nvPr/>
        </p:nvSpPr>
        <p:spPr>
          <a:xfrm>
            <a:off x="3332286" y="-767751"/>
            <a:ext cx="9214314" cy="814333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latin typeface="Copperplate Gothic Bold" panose="020E0705020206020404" pitchFamily="34" charset="0"/>
            </a:endParaRPr>
          </a:p>
        </p:txBody>
      </p: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EAB536F6-FB92-671D-2C5F-630F2DA3E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B730BF44-1BAF-501F-3F88-5DF103517854}"/>
              </a:ext>
            </a:extLst>
          </p:cNvPr>
          <p:cNvSpPr/>
          <p:nvPr/>
        </p:nvSpPr>
        <p:spPr>
          <a:xfrm>
            <a:off x="-508958" y="-569343"/>
            <a:ext cx="4260914" cy="814333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9B938C20-35C6-0787-CF78-8A4FADBE5F88}"/>
              </a:ext>
            </a:extLst>
          </p:cNvPr>
          <p:cNvGrpSpPr/>
          <p:nvPr/>
        </p:nvGrpSpPr>
        <p:grpSpPr>
          <a:xfrm>
            <a:off x="4191084" y="-475647"/>
            <a:ext cx="5102201" cy="3588906"/>
            <a:chOff x="4390060" y="121250"/>
            <a:chExt cx="5102201" cy="3588906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Sekskant 8">
              <a:extLst>
                <a:ext uri="{FF2B5EF4-FFF2-40B4-BE49-F238E27FC236}">
                  <a16:creationId xmlns:a16="http://schemas.microsoft.com/office/drawing/2014/main" id="{3BEA9655-AF37-54AD-775F-742B0605D976}"/>
                </a:ext>
              </a:extLst>
            </p:cNvPr>
            <p:cNvSpPr/>
            <p:nvPr/>
          </p:nvSpPr>
          <p:spPr>
            <a:xfrm>
              <a:off x="4390060" y="904177"/>
              <a:ext cx="1915064" cy="1718253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Sekskant 10">
              <a:extLst>
                <a:ext uri="{FF2B5EF4-FFF2-40B4-BE49-F238E27FC236}">
                  <a16:creationId xmlns:a16="http://schemas.microsoft.com/office/drawing/2014/main" id="{B7E278ED-EAFC-B2C9-A25D-FF13F04F6BBF}"/>
                </a:ext>
              </a:extLst>
            </p:cNvPr>
            <p:cNvSpPr/>
            <p:nvPr/>
          </p:nvSpPr>
          <p:spPr>
            <a:xfrm>
              <a:off x="6030085" y="1991903"/>
              <a:ext cx="1915064" cy="1718253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Sekskant 11">
              <a:extLst>
                <a:ext uri="{FF2B5EF4-FFF2-40B4-BE49-F238E27FC236}">
                  <a16:creationId xmlns:a16="http://schemas.microsoft.com/office/drawing/2014/main" id="{266F2A91-F879-223D-B9C1-B22DFE05B919}"/>
                </a:ext>
              </a:extLst>
            </p:cNvPr>
            <p:cNvSpPr/>
            <p:nvPr/>
          </p:nvSpPr>
          <p:spPr>
            <a:xfrm>
              <a:off x="6006104" y="121250"/>
              <a:ext cx="1915064" cy="1718253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Sekskant 12">
              <a:extLst>
                <a:ext uri="{FF2B5EF4-FFF2-40B4-BE49-F238E27FC236}">
                  <a16:creationId xmlns:a16="http://schemas.microsoft.com/office/drawing/2014/main" id="{5BEC074A-606E-90CA-3766-EB0984C71E7C}"/>
                </a:ext>
              </a:extLst>
            </p:cNvPr>
            <p:cNvSpPr/>
            <p:nvPr/>
          </p:nvSpPr>
          <p:spPr>
            <a:xfrm>
              <a:off x="7577197" y="1040110"/>
              <a:ext cx="1915064" cy="1718253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4AD062EA-9E7B-6A4E-2407-882CB2EC5308}"/>
              </a:ext>
            </a:extLst>
          </p:cNvPr>
          <p:cNvSpPr/>
          <p:nvPr/>
        </p:nvSpPr>
        <p:spPr>
          <a:xfrm>
            <a:off x="3981661" y="100964"/>
            <a:ext cx="4761782" cy="612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>
                <a:ln w="0"/>
                <a:solidFill>
                  <a:srgbClr val="007B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Krav fra Norge og EU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4110B076-D9A7-8266-1A47-2CB6ED6D7048}"/>
              </a:ext>
            </a:extLst>
          </p:cNvPr>
          <p:cNvGrpSpPr/>
          <p:nvPr/>
        </p:nvGrpSpPr>
        <p:grpSpPr>
          <a:xfrm>
            <a:off x="7073602" y="3820941"/>
            <a:ext cx="5038959" cy="3490463"/>
            <a:chOff x="7073602" y="3820941"/>
            <a:chExt cx="5038959" cy="3490463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Sekskant 13">
              <a:extLst>
                <a:ext uri="{FF2B5EF4-FFF2-40B4-BE49-F238E27FC236}">
                  <a16:creationId xmlns:a16="http://schemas.microsoft.com/office/drawing/2014/main" id="{7D8F2B30-0A48-89F9-5FCA-8EE5F3F54E29}"/>
                </a:ext>
              </a:extLst>
            </p:cNvPr>
            <p:cNvSpPr/>
            <p:nvPr/>
          </p:nvSpPr>
          <p:spPr>
            <a:xfrm>
              <a:off x="10197497" y="4680067"/>
              <a:ext cx="1915064" cy="1718253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Sekskant 14">
              <a:extLst>
                <a:ext uri="{FF2B5EF4-FFF2-40B4-BE49-F238E27FC236}">
                  <a16:creationId xmlns:a16="http://schemas.microsoft.com/office/drawing/2014/main" id="{D43BB10E-2980-8786-4DA9-89E847623594}"/>
                </a:ext>
              </a:extLst>
            </p:cNvPr>
            <p:cNvSpPr/>
            <p:nvPr/>
          </p:nvSpPr>
          <p:spPr>
            <a:xfrm>
              <a:off x="8626066" y="3820941"/>
              <a:ext cx="1915064" cy="1718253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Sekskant 15">
              <a:extLst>
                <a:ext uri="{FF2B5EF4-FFF2-40B4-BE49-F238E27FC236}">
                  <a16:creationId xmlns:a16="http://schemas.microsoft.com/office/drawing/2014/main" id="{FD9F1EEF-7096-3CA3-6D37-0384ECA8B879}"/>
                </a:ext>
              </a:extLst>
            </p:cNvPr>
            <p:cNvSpPr/>
            <p:nvPr/>
          </p:nvSpPr>
          <p:spPr>
            <a:xfrm>
              <a:off x="7073602" y="4701099"/>
              <a:ext cx="1915064" cy="1718253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Sekskant 17">
              <a:extLst>
                <a:ext uri="{FF2B5EF4-FFF2-40B4-BE49-F238E27FC236}">
                  <a16:creationId xmlns:a16="http://schemas.microsoft.com/office/drawing/2014/main" id="{E63E1697-C579-1B52-D605-66D3BC67911E}"/>
                </a:ext>
              </a:extLst>
            </p:cNvPr>
            <p:cNvSpPr/>
            <p:nvPr/>
          </p:nvSpPr>
          <p:spPr>
            <a:xfrm>
              <a:off x="8648836" y="5593151"/>
              <a:ext cx="1915064" cy="1718253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" name="Bilde 1">
            <a:extLst>
              <a:ext uri="{FF2B5EF4-FFF2-40B4-BE49-F238E27FC236}">
                <a16:creationId xmlns:a16="http://schemas.microsoft.com/office/drawing/2014/main" id="{53F7CBFF-5C28-7135-4B9E-61A3BC116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791" y="1757090"/>
            <a:ext cx="986907" cy="166482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C643B6A-7559-E938-5AF2-F2DBA2B9AE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659" y="1764174"/>
            <a:ext cx="999408" cy="1664826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647C9EB5-C8D3-A753-CD5F-9355E3FEDA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9453" y="1757090"/>
            <a:ext cx="999407" cy="167191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315495E2-01DF-17CB-2A75-0E0F43923B2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772" r="16353"/>
          <a:stretch/>
        </p:blipFill>
        <p:spPr>
          <a:xfrm>
            <a:off x="-33082" y="3921241"/>
            <a:ext cx="982198" cy="1671910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5021C8E5-A072-958C-41C6-65F2DF579E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897" r="14989"/>
          <a:stretch/>
        </p:blipFill>
        <p:spPr>
          <a:xfrm>
            <a:off x="1133659" y="3928325"/>
            <a:ext cx="969624" cy="1664826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54797121-FAEE-203C-4AEB-DC8E0B4A5B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2988" y="3928325"/>
            <a:ext cx="980679" cy="166482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063F5E3-28C9-CEA6-733B-C71C35E2EBE2}"/>
              </a:ext>
            </a:extLst>
          </p:cNvPr>
          <p:cNvSpPr txBox="1"/>
          <p:nvPr/>
        </p:nvSpPr>
        <p:spPr>
          <a:xfrm>
            <a:off x="9175530" y="307280"/>
            <a:ext cx="30821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EU 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gjenvinningsmål 55% i løpet av 2025</a:t>
            </a:r>
          </a:p>
          <a:p>
            <a:pPr algn="ctr"/>
            <a:endParaRPr lang="nb-NO" sz="2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I dag 42,1%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6D39B16-4036-B5D1-ABA9-518DA6E3434B}"/>
              </a:ext>
            </a:extLst>
          </p:cNvPr>
          <p:cNvSpPr txBox="1"/>
          <p:nvPr/>
        </p:nvSpPr>
        <p:spPr>
          <a:xfrm>
            <a:off x="4191084" y="4020207"/>
            <a:ext cx="290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CO2 utslipp reduksjon på 55% innen 2030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934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0179">
        <p159:morph option="byObject"/>
      </p:transition>
    </mc:Choice>
    <mc:Fallback xmlns="">
      <p:transition spd="slow" advTm="60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C431E-19B6-5314-6AEA-265B6D47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BB54AAAA-C34C-8282-76D4-A8E368FE3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grpSp>
        <p:nvGrpSpPr>
          <p:cNvPr id="26" name="Gruppe 25">
            <a:extLst>
              <a:ext uri="{FF2B5EF4-FFF2-40B4-BE49-F238E27FC236}">
                <a16:creationId xmlns:a16="http://schemas.microsoft.com/office/drawing/2014/main" id="{BF703A29-9D75-6CD6-D01E-5206B1CDE336}"/>
              </a:ext>
            </a:extLst>
          </p:cNvPr>
          <p:cNvGrpSpPr/>
          <p:nvPr/>
        </p:nvGrpSpPr>
        <p:grpSpPr>
          <a:xfrm>
            <a:off x="0" y="41976"/>
            <a:ext cx="5019965" cy="6530555"/>
            <a:chOff x="0" y="41976"/>
            <a:chExt cx="5019965" cy="6530555"/>
          </a:xfr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grpSpPr>
        <p:sp>
          <p:nvSpPr>
            <p:cNvPr id="4" name="Sky 3">
              <a:extLst>
                <a:ext uri="{FF2B5EF4-FFF2-40B4-BE49-F238E27FC236}">
                  <a16:creationId xmlns:a16="http://schemas.microsoft.com/office/drawing/2014/main" id="{F2DCD8A8-D815-8CFB-A144-E0D9D10B2A8F}"/>
                </a:ext>
              </a:extLst>
            </p:cNvPr>
            <p:cNvSpPr/>
            <p:nvPr/>
          </p:nvSpPr>
          <p:spPr>
            <a:xfrm>
              <a:off x="0" y="1684779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Sky 5">
              <a:extLst>
                <a:ext uri="{FF2B5EF4-FFF2-40B4-BE49-F238E27FC236}">
                  <a16:creationId xmlns:a16="http://schemas.microsoft.com/office/drawing/2014/main" id="{22326CFE-7004-0450-F452-5A49B61A67A2}"/>
                </a:ext>
              </a:extLst>
            </p:cNvPr>
            <p:cNvSpPr/>
            <p:nvPr/>
          </p:nvSpPr>
          <p:spPr>
            <a:xfrm>
              <a:off x="32327" y="3108894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Sky 6">
              <a:extLst>
                <a:ext uri="{FF2B5EF4-FFF2-40B4-BE49-F238E27FC236}">
                  <a16:creationId xmlns:a16="http://schemas.microsoft.com/office/drawing/2014/main" id="{096E12B2-F15A-87D3-C1C5-42AF60976FC4}"/>
                </a:ext>
              </a:extLst>
            </p:cNvPr>
            <p:cNvSpPr/>
            <p:nvPr/>
          </p:nvSpPr>
          <p:spPr>
            <a:xfrm>
              <a:off x="1519382" y="4435995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Sky 7">
              <a:extLst>
                <a:ext uri="{FF2B5EF4-FFF2-40B4-BE49-F238E27FC236}">
                  <a16:creationId xmlns:a16="http://schemas.microsoft.com/office/drawing/2014/main" id="{64469366-B7A1-25FE-DCB5-C96C3D71CD3F}"/>
                </a:ext>
              </a:extLst>
            </p:cNvPr>
            <p:cNvSpPr/>
            <p:nvPr/>
          </p:nvSpPr>
          <p:spPr>
            <a:xfrm>
              <a:off x="2309" y="4956167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Sky 8">
              <a:extLst>
                <a:ext uri="{FF2B5EF4-FFF2-40B4-BE49-F238E27FC236}">
                  <a16:creationId xmlns:a16="http://schemas.microsoft.com/office/drawing/2014/main" id="{C7FE14FC-F5BD-0E94-FEF6-89B7D6A3981D}"/>
                </a:ext>
              </a:extLst>
            </p:cNvPr>
            <p:cNvSpPr/>
            <p:nvPr/>
          </p:nvSpPr>
          <p:spPr>
            <a:xfrm>
              <a:off x="1560946" y="1324561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Sky 9">
              <a:extLst>
                <a:ext uri="{FF2B5EF4-FFF2-40B4-BE49-F238E27FC236}">
                  <a16:creationId xmlns:a16="http://schemas.microsoft.com/office/drawing/2014/main" id="{23D749EA-0A25-AC32-7351-31B1432B1739}"/>
                </a:ext>
              </a:extLst>
            </p:cNvPr>
            <p:cNvSpPr/>
            <p:nvPr/>
          </p:nvSpPr>
          <p:spPr>
            <a:xfrm>
              <a:off x="1708728" y="2877985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Sky 10">
              <a:extLst>
                <a:ext uri="{FF2B5EF4-FFF2-40B4-BE49-F238E27FC236}">
                  <a16:creationId xmlns:a16="http://schemas.microsoft.com/office/drawing/2014/main" id="{E6523557-7D29-C3E0-7144-986DA0FDFB47}"/>
                </a:ext>
              </a:extLst>
            </p:cNvPr>
            <p:cNvSpPr/>
            <p:nvPr/>
          </p:nvSpPr>
          <p:spPr>
            <a:xfrm>
              <a:off x="2336800" y="41976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Sky 11">
              <a:extLst>
                <a:ext uri="{FF2B5EF4-FFF2-40B4-BE49-F238E27FC236}">
                  <a16:creationId xmlns:a16="http://schemas.microsoft.com/office/drawing/2014/main" id="{41F805A3-0656-86C2-0794-9BD7DF800EC4}"/>
                </a:ext>
              </a:extLst>
            </p:cNvPr>
            <p:cNvSpPr/>
            <p:nvPr/>
          </p:nvSpPr>
          <p:spPr>
            <a:xfrm>
              <a:off x="230910" y="104932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Sky 12">
              <a:extLst>
                <a:ext uri="{FF2B5EF4-FFF2-40B4-BE49-F238E27FC236}">
                  <a16:creationId xmlns:a16="http://schemas.microsoft.com/office/drawing/2014/main" id="{0DD4B9DA-674E-77F7-5958-1F4B4409A74D}"/>
                </a:ext>
              </a:extLst>
            </p:cNvPr>
            <p:cNvSpPr/>
            <p:nvPr/>
          </p:nvSpPr>
          <p:spPr>
            <a:xfrm>
              <a:off x="2909457" y="1613823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Sky 23">
              <a:extLst>
                <a:ext uri="{FF2B5EF4-FFF2-40B4-BE49-F238E27FC236}">
                  <a16:creationId xmlns:a16="http://schemas.microsoft.com/office/drawing/2014/main" id="{9B53052E-D6E4-F199-ABA3-04C6A1EF27E7}"/>
                </a:ext>
              </a:extLst>
            </p:cNvPr>
            <p:cNvSpPr/>
            <p:nvPr/>
          </p:nvSpPr>
          <p:spPr>
            <a:xfrm>
              <a:off x="997527" y="2211482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Sky 24">
              <a:extLst>
                <a:ext uri="{FF2B5EF4-FFF2-40B4-BE49-F238E27FC236}">
                  <a16:creationId xmlns:a16="http://schemas.microsoft.com/office/drawing/2014/main" id="{7D05A243-4169-3AC9-C4AB-2EB44FFB35A7}"/>
                </a:ext>
              </a:extLst>
            </p:cNvPr>
            <p:cNvSpPr/>
            <p:nvPr/>
          </p:nvSpPr>
          <p:spPr>
            <a:xfrm>
              <a:off x="3237347" y="2877985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8" name="Grafikk 27" descr="Flyvende penger med heldekkende fyll">
            <a:extLst>
              <a:ext uri="{FF2B5EF4-FFF2-40B4-BE49-F238E27FC236}">
                <a16:creationId xmlns:a16="http://schemas.microsoft.com/office/drawing/2014/main" id="{AD59559C-2D1E-0C9C-9E3D-CE3FF1255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6109" y="6891185"/>
            <a:ext cx="2066636" cy="2066636"/>
          </a:xfrm>
          <a:prstGeom prst="rect">
            <a:avLst/>
          </a:prstGeom>
        </p:spPr>
      </p:pic>
      <p:sp>
        <p:nvSpPr>
          <p:cNvPr id="29" name="TekstSylinder 28">
            <a:extLst>
              <a:ext uri="{FF2B5EF4-FFF2-40B4-BE49-F238E27FC236}">
                <a16:creationId xmlns:a16="http://schemas.microsoft.com/office/drawing/2014/main" id="{FEEBE138-DE28-0CF3-9000-C75FC804F295}"/>
              </a:ext>
            </a:extLst>
          </p:cNvPr>
          <p:cNvSpPr txBox="1"/>
          <p:nvPr/>
        </p:nvSpPr>
        <p:spPr>
          <a:xfrm>
            <a:off x="4673600" y="424873"/>
            <a:ext cx="751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CO2 avgift til himmels!</a:t>
            </a:r>
          </a:p>
        </p:txBody>
      </p:sp>
    </p:spTree>
    <p:extLst>
      <p:ext uri="{BB962C8B-B14F-4D97-AF65-F5344CB8AC3E}">
        <p14:creationId xmlns:p14="http://schemas.microsoft.com/office/powerpoint/2010/main" val="3188763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369">
        <p159:morph option="byObject"/>
      </p:transition>
    </mc:Choice>
    <mc:Fallback xmlns="">
      <p:transition spd="slow" advTm="13369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93CD2-CD6C-B2BE-7F34-2622BF23F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4895F94D-CCB1-7338-389C-DD0112A6D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grpSp>
        <p:nvGrpSpPr>
          <p:cNvPr id="26" name="Gruppe 25">
            <a:extLst>
              <a:ext uri="{FF2B5EF4-FFF2-40B4-BE49-F238E27FC236}">
                <a16:creationId xmlns:a16="http://schemas.microsoft.com/office/drawing/2014/main" id="{9918DCFD-7552-8E2D-FB64-2E3C196D49D7}"/>
              </a:ext>
            </a:extLst>
          </p:cNvPr>
          <p:cNvGrpSpPr/>
          <p:nvPr/>
        </p:nvGrpSpPr>
        <p:grpSpPr>
          <a:xfrm>
            <a:off x="0" y="41976"/>
            <a:ext cx="5019965" cy="6530555"/>
            <a:chOff x="0" y="41976"/>
            <a:chExt cx="5019965" cy="6530555"/>
          </a:xfr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</p:grpSpPr>
        <p:sp>
          <p:nvSpPr>
            <p:cNvPr id="4" name="Sky 3">
              <a:extLst>
                <a:ext uri="{FF2B5EF4-FFF2-40B4-BE49-F238E27FC236}">
                  <a16:creationId xmlns:a16="http://schemas.microsoft.com/office/drawing/2014/main" id="{4F3CE27B-2B12-AC3F-A3D8-E0512B85C275}"/>
                </a:ext>
              </a:extLst>
            </p:cNvPr>
            <p:cNvSpPr/>
            <p:nvPr/>
          </p:nvSpPr>
          <p:spPr>
            <a:xfrm>
              <a:off x="0" y="1684779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Sky 5">
              <a:extLst>
                <a:ext uri="{FF2B5EF4-FFF2-40B4-BE49-F238E27FC236}">
                  <a16:creationId xmlns:a16="http://schemas.microsoft.com/office/drawing/2014/main" id="{8E26853C-C75E-A702-CB0A-E1B6EEAACB69}"/>
                </a:ext>
              </a:extLst>
            </p:cNvPr>
            <p:cNvSpPr/>
            <p:nvPr/>
          </p:nvSpPr>
          <p:spPr>
            <a:xfrm>
              <a:off x="32327" y="3108894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Sky 6">
              <a:extLst>
                <a:ext uri="{FF2B5EF4-FFF2-40B4-BE49-F238E27FC236}">
                  <a16:creationId xmlns:a16="http://schemas.microsoft.com/office/drawing/2014/main" id="{B52D38AC-E05D-6E4A-532A-64C964567FB2}"/>
                </a:ext>
              </a:extLst>
            </p:cNvPr>
            <p:cNvSpPr/>
            <p:nvPr/>
          </p:nvSpPr>
          <p:spPr>
            <a:xfrm>
              <a:off x="1519382" y="4435995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Sky 7">
              <a:extLst>
                <a:ext uri="{FF2B5EF4-FFF2-40B4-BE49-F238E27FC236}">
                  <a16:creationId xmlns:a16="http://schemas.microsoft.com/office/drawing/2014/main" id="{85FBAB8E-25B2-976C-B60D-990A1793492E}"/>
                </a:ext>
              </a:extLst>
            </p:cNvPr>
            <p:cNvSpPr/>
            <p:nvPr/>
          </p:nvSpPr>
          <p:spPr>
            <a:xfrm>
              <a:off x="2309" y="4956167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Sky 8">
              <a:extLst>
                <a:ext uri="{FF2B5EF4-FFF2-40B4-BE49-F238E27FC236}">
                  <a16:creationId xmlns:a16="http://schemas.microsoft.com/office/drawing/2014/main" id="{28E62E67-3077-393F-51C9-6C6B9ED6020C}"/>
                </a:ext>
              </a:extLst>
            </p:cNvPr>
            <p:cNvSpPr/>
            <p:nvPr/>
          </p:nvSpPr>
          <p:spPr>
            <a:xfrm>
              <a:off x="1560946" y="1324561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Sky 9">
              <a:extLst>
                <a:ext uri="{FF2B5EF4-FFF2-40B4-BE49-F238E27FC236}">
                  <a16:creationId xmlns:a16="http://schemas.microsoft.com/office/drawing/2014/main" id="{20BA5BA2-5022-854E-7266-7A09816DBDEB}"/>
                </a:ext>
              </a:extLst>
            </p:cNvPr>
            <p:cNvSpPr/>
            <p:nvPr/>
          </p:nvSpPr>
          <p:spPr>
            <a:xfrm>
              <a:off x="1708728" y="2877985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Sky 10">
              <a:extLst>
                <a:ext uri="{FF2B5EF4-FFF2-40B4-BE49-F238E27FC236}">
                  <a16:creationId xmlns:a16="http://schemas.microsoft.com/office/drawing/2014/main" id="{2E92AE71-58F6-618D-B1C6-45A032D69E3F}"/>
                </a:ext>
              </a:extLst>
            </p:cNvPr>
            <p:cNvSpPr/>
            <p:nvPr/>
          </p:nvSpPr>
          <p:spPr>
            <a:xfrm>
              <a:off x="2336800" y="41976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Sky 11">
              <a:extLst>
                <a:ext uri="{FF2B5EF4-FFF2-40B4-BE49-F238E27FC236}">
                  <a16:creationId xmlns:a16="http://schemas.microsoft.com/office/drawing/2014/main" id="{6E902F1A-9CD9-E932-DCE7-C4B95B5425DF}"/>
                </a:ext>
              </a:extLst>
            </p:cNvPr>
            <p:cNvSpPr/>
            <p:nvPr/>
          </p:nvSpPr>
          <p:spPr>
            <a:xfrm>
              <a:off x="230910" y="104932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Sky 12">
              <a:extLst>
                <a:ext uri="{FF2B5EF4-FFF2-40B4-BE49-F238E27FC236}">
                  <a16:creationId xmlns:a16="http://schemas.microsoft.com/office/drawing/2014/main" id="{32549922-0DFF-4931-DA43-3774B5E02653}"/>
                </a:ext>
              </a:extLst>
            </p:cNvPr>
            <p:cNvSpPr/>
            <p:nvPr/>
          </p:nvSpPr>
          <p:spPr>
            <a:xfrm>
              <a:off x="2909457" y="1613823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Sky 23">
              <a:extLst>
                <a:ext uri="{FF2B5EF4-FFF2-40B4-BE49-F238E27FC236}">
                  <a16:creationId xmlns:a16="http://schemas.microsoft.com/office/drawing/2014/main" id="{455950D3-9055-E9A8-90EB-335D7DD7771D}"/>
                </a:ext>
              </a:extLst>
            </p:cNvPr>
            <p:cNvSpPr/>
            <p:nvPr/>
          </p:nvSpPr>
          <p:spPr>
            <a:xfrm>
              <a:off x="997527" y="2211482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Sky 24">
              <a:extLst>
                <a:ext uri="{FF2B5EF4-FFF2-40B4-BE49-F238E27FC236}">
                  <a16:creationId xmlns:a16="http://schemas.microsoft.com/office/drawing/2014/main" id="{5F410A11-3013-7F45-E2C6-A5AC67077A7F}"/>
                </a:ext>
              </a:extLst>
            </p:cNvPr>
            <p:cNvSpPr/>
            <p:nvPr/>
          </p:nvSpPr>
          <p:spPr>
            <a:xfrm>
              <a:off x="3237347" y="2877985"/>
              <a:ext cx="1782618" cy="161636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8" name="Grafikk 27" descr="Flyvende penger med heldekkende fyll">
            <a:extLst>
              <a:ext uri="{FF2B5EF4-FFF2-40B4-BE49-F238E27FC236}">
                <a16:creationId xmlns:a16="http://schemas.microsoft.com/office/drawing/2014/main" id="{A64CCAD1-F6BB-8962-53DF-96BA036EE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5966" y="1178164"/>
            <a:ext cx="2066636" cy="2066636"/>
          </a:xfrm>
          <a:prstGeom prst="rect">
            <a:avLst/>
          </a:prstGeom>
        </p:spPr>
      </p:pic>
      <p:sp>
        <p:nvSpPr>
          <p:cNvPr id="29" name="TekstSylinder 28">
            <a:extLst>
              <a:ext uri="{FF2B5EF4-FFF2-40B4-BE49-F238E27FC236}">
                <a16:creationId xmlns:a16="http://schemas.microsoft.com/office/drawing/2014/main" id="{813D89C1-DC86-46C3-805A-D5FC1A8385DD}"/>
              </a:ext>
            </a:extLst>
          </p:cNvPr>
          <p:cNvSpPr txBox="1"/>
          <p:nvPr/>
        </p:nvSpPr>
        <p:spPr>
          <a:xfrm>
            <a:off x="4673600" y="424873"/>
            <a:ext cx="751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CO2 avgift til himmels!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11765AB-1DF1-FB9F-4980-BAA921E48328}"/>
              </a:ext>
            </a:extLst>
          </p:cNvPr>
          <p:cNvSpPr txBox="1"/>
          <p:nvPr/>
        </p:nvSpPr>
        <p:spPr>
          <a:xfrm>
            <a:off x="7536872" y="1613823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2023: 131,-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CDB11B7-A75C-01C4-2558-B9404A91049D}"/>
              </a:ext>
            </a:extLst>
          </p:cNvPr>
          <p:cNvSpPr txBox="1"/>
          <p:nvPr/>
        </p:nvSpPr>
        <p:spPr>
          <a:xfrm>
            <a:off x="7536872" y="2135579"/>
            <a:ext cx="6156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2024: 485,-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2A3E767-3C34-6C82-ADE0-B92480139E3E}"/>
              </a:ext>
            </a:extLst>
          </p:cNvPr>
          <p:cNvSpPr txBox="1"/>
          <p:nvPr/>
        </p:nvSpPr>
        <p:spPr>
          <a:xfrm>
            <a:off x="7553036" y="2601728"/>
            <a:ext cx="6156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Økte kostnader 5,3 </a:t>
            </a:r>
            <a:r>
              <a:rPr lang="nb-NO" sz="2400" dirty="0" err="1">
                <a:latin typeface="Copperplate Gothic Bold" panose="020E0705020206020404" pitchFamily="34" charset="0"/>
              </a:rPr>
              <a:t>mill</a:t>
            </a:r>
            <a:endParaRPr lang="nb-NO" sz="2400" dirty="0">
              <a:latin typeface="Copperplate Gothic Bold" panose="020E0705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938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9171">
        <p159:morph option="byObject"/>
      </p:transition>
    </mc:Choice>
    <mc:Fallback xmlns="">
      <p:transition spd="slow" advTm="39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28347-16B9-C345-4721-7D02B6B12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E889C86D-26C7-61C6-D415-9FD5D4012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BCF79E1-A30E-3C6C-BE67-56B80AC9BB42}"/>
              </a:ext>
            </a:extLst>
          </p:cNvPr>
          <p:cNvSpPr txBox="1"/>
          <p:nvPr/>
        </p:nvSpPr>
        <p:spPr>
          <a:xfrm>
            <a:off x="4168715" y="337715"/>
            <a:ext cx="385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Hva gjør Shmil?</a:t>
            </a:r>
          </a:p>
        </p:txBody>
      </p:sp>
      <p:sp>
        <p:nvSpPr>
          <p:cNvPr id="10" name="Bindepunkt 9">
            <a:extLst>
              <a:ext uri="{FF2B5EF4-FFF2-40B4-BE49-F238E27FC236}">
                <a16:creationId xmlns:a16="http://schemas.microsoft.com/office/drawing/2014/main" id="{D9F0850F-FA31-429E-0A47-7126394147D6}"/>
              </a:ext>
            </a:extLst>
          </p:cNvPr>
          <p:cNvSpPr/>
          <p:nvPr/>
        </p:nvSpPr>
        <p:spPr>
          <a:xfrm>
            <a:off x="359923" y="2354085"/>
            <a:ext cx="1624520" cy="1585608"/>
          </a:xfrm>
          <a:prstGeom prst="flowChartConnector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Bindepunkt 19">
            <a:extLst>
              <a:ext uri="{FF2B5EF4-FFF2-40B4-BE49-F238E27FC236}">
                <a16:creationId xmlns:a16="http://schemas.microsoft.com/office/drawing/2014/main" id="{A246B706-C88D-7B5A-0624-D5CEC5223B2F}"/>
              </a:ext>
            </a:extLst>
          </p:cNvPr>
          <p:cNvSpPr/>
          <p:nvPr/>
        </p:nvSpPr>
        <p:spPr>
          <a:xfrm>
            <a:off x="359923" y="4578485"/>
            <a:ext cx="1624520" cy="1585608"/>
          </a:xfrm>
          <a:prstGeom prst="flowChartConnector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Bindepunkt 20">
            <a:extLst>
              <a:ext uri="{FF2B5EF4-FFF2-40B4-BE49-F238E27FC236}">
                <a16:creationId xmlns:a16="http://schemas.microsoft.com/office/drawing/2014/main" id="{776165E1-AD2C-B992-97C1-A543B388A0D0}"/>
              </a:ext>
            </a:extLst>
          </p:cNvPr>
          <p:cNvSpPr/>
          <p:nvPr/>
        </p:nvSpPr>
        <p:spPr>
          <a:xfrm>
            <a:off x="1984443" y="1241885"/>
            <a:ext cx="1624520" cy="1585608"/>
          </a:xfrm>
          <a:prstGeom prst="flowChartConnector">
            <a:avLst/>
          </a:prstGeom>
          <a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Bindepunkt 22">
            <a:extLst>
              <a:ext uri="{FF2B5EF4-FFF2-40B4-BE49-F238E27FC236}">
                <a16:creationId xmlns:a16="http://schemas.microsoft.com/office/drawing/2014/main" id="{DA8F216D-BF49-173D-E151-31BE2EE32A0D}"/>
              </a:ext>
            </a:extLst>
          </p:cNvPr>
          <p:cNvSpPr/>
          <p:nvPr/>
        </p:nvSpPr>
        <p:spPr>
          <a:xfrm>
            <a:off x="359923" y="129686"/>
            <a:ext cx="1624520" cy="1585608"/>
          </a:xfrm>
          <a:prstGeom prst="flowChartConnector">
            <a:avLst/>
          </a:prstGeom>
          <a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Bindepunkt 2">
            <a:extLst>
              <a:ext uri="{FF2B5EF4-FFF2-40B4-BE49-F238E27FC236}">
                <a16:creationId xmlns:a16="http://schemas.microsoft.com/office/drawing/2014/main" id="{7891FB25-8A9C-A5B7-E216-21189573FFAC}"/>
              </a:ext>
            </a:extLst>
          </p:cNvPr>
          <p:cNvSpPr/>
          <p:nvPr/>
        </p:nvSpPr>
        <p:spPr>
          <a:xfrm>
            <a:off x="1984443" y="3700498"/>
            <a:ext cx="1624520" cy="1585608"/>
          </a:xfrm>
          <a:prstGeom prst="flowChartConnector">
            <a:avLst/>
          </a:prstGeom>
          <a:blipFill dpi="0" rotWithShape="1"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>
              <a:fillRect b="-8000"/>
            </a:stretch>
          </a:blip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6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499">
        <p159:morph option="byObject"/>
      </p:transition>
    </mc:Choice>
    <mc:Fallback xmlns="">
      <p:transition spd="slow" advTm="6499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0F0E7-F73F-976D-674B-547B6CA2B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2BD68B60-1649-100F-E4CC-DB0676933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C464A0B-1524-044E-CCA6-94D4C22C3713}"/>
              </a:ext>
            </a:extLst>
          </p:cNvPr>
          <p:cNvSpPr txBox="1"/>
          <p:nvPr/>
        </p:nvSpPr>
        <p:spPr>
          <a:xfrm>
            <a:off x="4168715" y="337715"/>
            <a:ext cx="729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Solcelleanlegg på Åremma</a:t>
            </a:r>
          </a:p>
        </p:txBody>
      </p:sp>
      <p:sp>
        <p:nvSpPr>
          <p:cNvPr id="10" name="Bindepunkt 9">
            <a:extLst>
              <a:ext uri="{FF2B5EF4-FFF2-40B4-BE49-F238E27FC236}">
                <a16:creationId xmlns:a16="http://schemas.microsoft.com/office/drawing/2014/main" id="{F05E1AF0-8247-527D-83CB-DA46492A37CD}"/>
              </a:ext>
            </a:extLst>
          </p:cNvPr>
          <p:cNvSpPr/>
          <p:nvPr/>
        </p:nvSpPr>
        <p:spPr>
          <a:xfrm>
            <a:off x="359923" y="2354085"/>
            <a:ext cx="1624520" cy="1585608"/>
          </a:xfrm>
          <a:prstGeom prst="flowChartConnector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Bindepunkt 19">
            <a:extLst>
              <a:ext uri="{FF2B5EF4-FFF2-40B4-BE49-F238E27FC236}">
                <a16:creationId xmlns:a16="http://schemas.microsoft.com/office/drawing/2014/main" id="{B9F7B62A-F492-2258-2E03-24CA665F00AB}"/>
              </a:ext>
            </a:extLst>
          </p:cNvPr>
          <p:cNvSpPr/>
          <p:nvPr/>
        </p:nvSpPr>
        <p:spPr>
          <a:xfrm>
            <a:off x="359923" y="4578485"/>
            <a:ext cx="1624520" cy="1585608"/>
          </a:xfrm>
          <a:prstGeom prst="flowChartConnector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Bindepunkt 20">
            <a:extLst>
              <a:ext uri="{FF2B5EF4-FFF2-40B4-BE49-F238E27FC236}">
                <a16:creationId xmlns:a16="http://schemas.microsoft.com/office/drawing/2014/main" id="{1557028F-6C46-A9B2-39A6-1F244355CC64}"/>
              </a:ext>
            </a:extLst>
          </p:cNvPr>
          <p:cNvSpPr/>
          <p:nvPr/>
        </p:nvSpPr>
        <p:spPr>
          <a:xfrm>
            <a:off x="1984443" y="1241885"/>
            <a:ext cx="1624520" cy="1585608"/>
          </a:xfrm>
          <a:prstGeom prst="flowChartConnector">
            <a:avLst/>
          </a:prstGeom>
          <a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6A52C59-E8E2-B310-D8CB-99A7CD9C4DFB}"/>
              </a:ext>
            </a:extLst>
          </p:cNvPr>
          <p:cNvSpPr txBox="1"/>
          <p:nvPr/>
        </p:nvSpPr>
        <p:spPr>
          <a:xfrm>
            <a:off x="5573949" y="2685224"/>
            <a:ext cx="6097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Effektivitet på 52 000 kWh per år</a:t>
            </a:r>
          </a:p>
        </p:txBody>
      </p:sp>
      <p:sp>
        <p:nvSpPr>
          <p:cNvPr id="4" name="Bindepunkt 3">
            <a:extLst>
              <a:ext uri="{FF2B5EF4-FFF2-40B4-BE49-F238E27FC236}">
                <a16:creationId xmlns:a16="http://schemas.microsoft.com/office/drawing/2014/main" id="{D55FDB06-F6E0-0D2D-AA68-0461002B7885}"/>
              </a:ext>
            </a:extLst>
          </p:cNvPr>
          <p:cNvSpPr/>
          <p:nvPr/>
        </p:nvSpPr>
        <p:spPr>
          <a:xfrm>
            <a:off x="1984443" y="3700498"/>
            <a:ext cx="1624520" cy="1585608"/>
          </a:xfrm>
          <a:prstGeom prst="flowChartConnector">
            <a:avLst/>
          </a:prstGeom>
          <a:blipFill dpi="0" rotWithShape="1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 b="-8000"/>
            </a:stretch>
          </a:blip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Bindepunkt 22">
            <a:extLst>
              <a:ext uri="{FF2B5EF4-FFF2-40B4-BE49-F238E27FC236}">
                <a16:creationId xmlns:a16="http://schemas.microsoft.com/office/drawing/2014/main" id="{277F67FD-4029-4D9B-156C-438EEA52EC43}"/>
              </a:ext>
            </a:extLst>
          </p:cNvPr>
          <p:cNvSpPr/>
          <p:nvPr/>
        </p:nvSpPr>
        <p:spPr>
          <a:xfrm>
            <a:off x="-578233" y="560077"/>
            <a:ext cx="5311303" cy="6280842"/>
          </a:xfrm>
          <a:prstGeom prst="flowChartConnector">
            <a:avLst/>
          </a:prstGeom>
          <a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466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210">
        <p159:morph option="byObject"/>
      </p:transition>
    </mc:Choice>
    <mc:Fallback xmlns="">
      <p:transition spd="slow" advTm="2221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19454-7EE0-2EC3-0D97-5519BBABA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DEA2552-69B1-A1E9-B0A0-3B5239ED8842}"/>
              </a:ext>
            </a:extLst>
          </p:cNvPr>
          <p:cNvSpPr txBox="1"/>
          <p:nvPr/>
        </p:nvSpPr>
        <p:spPr>
          <a:xfrm>
            <a:off x="738038" y="283626"/>
            <a:ext cx="545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7D63"/>
                </a:solidFill>
                <a:effectLst/>
                <a:uLnTx/>
                <a:uFillTx/>
                <a:latin typeface="Copperplate Gothic Bold" panose="020E0705020206020404" pitchFamily="34" charset="0"/>
              </a:rPr>
              <a:t>Fokusområder</a:t>
            </a:r>
          </a:p>
        </p:txBody>
      </p: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60BB22DE-1F3A-C37E-8D63-B8B80FD3088C}"/>
              </a:ext>
            </a:extLst>
          </p:cNvPr>
          <p:cNvGrpSpPr/>
          <p:nvPr/>
        </p:nvGrpSpPr>
        <p:grpSpPr>
          <a:xfrm>
            <a:off x="378170" y="1082265"/>
            <a:ext cx="2162996" cy="5658212"/>
            <a:chOff x="411429" y="497716"/>
            <a:chExt cx="2162996" cy="5658212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E0F5D24D-4EE2-3F9A-9248-5AA04C2393AC}"/>
                </a:ext>
              </a:extLst>
            </p:cNvPr>
            <p:cNvGrpSpPr/>
            <p:nvPr/>
          </p:nvGrpSpPr>
          <p:grpSpPr>
            <a:xfrm>
              <a:off x="411429" y="499010"/>
              <a:ext cx="2149434" cy="5656918"/>
              <a:chOff x="430479" y="499010"/>
              <a:chExt cx="2149434" cy="5656918"/>
            </a:xfrm>
          </p:grpSpPr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CFDD59A8-1438-B9E3-EA64-DFF4D5E066AA}"/>
                  </a:ext>
                </a:extLst>
              </p:cNvPr>
              <p:cNvSpPr/>
              <p:nvPr/>
            </p:nvSpPr>
            <p:spPr>
              <a:xfrm>
                <a:off x="430479" y="2385512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1: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Innsamling og logistikk</a:t>
                </a:r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D3BAFF24-7381-80D3-8008-7ADAAB49C2DD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CF97E195-9F0D-F29B-2FBD-48C2146F7C6E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Redusere klimaavtrykk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 en bærekraftig avfallsflyt</a:t>
                </a:r>
              </a:p>
            </p:txBody>
          </p:sp>
        </p:grpSp>
        <p:pic>
          <p:nvPicPr>
            <p:cNvPr id="60" name="Bilde 59">
              <a:extLst>
                <a:ext uri="{FF2B5EF4-FFF2-40B4-BE49-F238E27FC236}">
                  <a16:creationId xmlns:a16="http://schemas.microsoft.com/office/drawing/2014/main" id="{EA4CD630-38F3-7084-249B-6647CF596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29" y="497716"/>
              <a:ext cx="2162996" cy="1885208"/>
            </a:xfrm>
            <a:prstGeom prst="rect">
              <a:avLst/>
            </a:prstGeom>
          </p:spPr>
        </p:pic>
      </p:grp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795D736A-C8B0-39C5-B8FA-17ADE4A1B7D1}"/>
              </a:ext>
            </a:extLst>
          </p:cNvPr>
          <p:cNvGrpSpPr/>
          <p:nvPr/>
        </p:nvGrpSpPr>
        <p:grpSpPr>
          <a:xfrm>
            <a:off x="9619775" y="4285985"/>
            <a:ext cx="2153471" cy="5658212"/>
            <a:chOff x="9627100" y="497716"/>
            <a:chExt cx="2153471" cy="5658212"/>
          </a:xfrm>
        </p:grpSpPr>
        <p:grpSp>
          <p:nvGrpSpPr>
            <p:cNvPr id="65" name="Gruppe 64">
              <a:extLst>
                <a:ext uri="{FF2B5EF4-FFF2-40B4-BE49-F238E27FC236}">
                  <a16:creationId xmlns:a16="http://schemas.microsoft.com/office/drawing/2014/main" id="{85F9AA9F-B2F5-A016-6F26-32ADEF08ED95}"/>
                </a:ext>
              </a:extLst>
            </p:cNvPr>
            <p:cNvGrpSpPr/>
            <p:nvPr/>
          </p:nvGrpSpPr>
          <p:grpSpPr>
            <a:xfrm>
              <a:off x="9631137" y="499010"/>
              <a:ext cx="2149434" cy="5656918"/>
              <a:chOff x="430479" y="499010"/>
              <a:chExt cx="2149434" cy="56569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4E5DC582-0668-034A-E7D5-CC9C640EE24A}"/>
                  </a:ext>
                </a:extLst>
              </p:cNvPr>
              <p:cNvSpPr/>
              <p:nvPr/>
            </p:nvSpPr>
            <p:spPr>
              <a:xfrm>
                <a:off x="430479" y="3475402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5: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Digitalisering og teknologi</a:t>
                </a:r>
              </a:p>
            </p:txBody>
          </p:sp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F7AD2548-ECCA-92D3-B274-07C0F98B3238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5FC0786B-2946-FF65-5AAD-34997F8A563D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Bedre samhandling og kostnads-effektivitet</a:t>
                </a:r>
              </a:p>
            </p:txBody>
          </p:sp>
        </p:grpSp>
        <p:pic>
          <p:nvPicPr>
            <p:cNvPr id="66" name="Bilde 65">
              <a:extLst>
                <a:ext uri="{FF2B5EF4-FFF2-40B4-BE49-F238E27FC236}">
                  <a16:creationId xmlns:a16="http://schemas.microsoft.com/office/drawing/2014/main" id="{3E77B61F-5EDE-B6DB-C259-E67989139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21" r="494"/>
            <a:stretch/>
          </p:blipFill>
          <p:spPr>
            <a:xfrm>
              <a:off x="9627100" y="497716"/>
              <a:ext cx="2151165" cy="1885208"/>
            </a:xfrm>
            <a:prstGeom prst="rect">
              <a:avLst/>
            </a:prstGeom>
          </p:spPr>
        </p:pic>
      </p:grpSp>
      <p:grpSp>
        <p:nvGrpSpPr>
          <p:cNvPr id="70" name="Gruppe 69">
            <a:extLst>
              <a:ext uri="{FF2B5EF4-FFF2-40B4-BE49-F238E27FC236}">
                <a16:creationId xmlns:a16="http://schemas.microsoft.com/office/drawing/2014/main" id="{A03ACF21-77E8-9E14-F473-A1D17D267752}"/>
              </a:ext>
            </a:extLst>
          </p:cNvPr>
          <p:cNvGrpSpPr/>
          <p:nvPr/>
        </p:nvGrpSpPr>
        <p:grpSpPr>
          <a:xfrm>
            <a:off x="2705938" y="4285984"/>
            <a:ext cx="2149434" cy="5658860"/>
            <a:chOff x="2713263" y="497715"/>
            <a:chExt cx="2149434" cy="5658860"/>
          </a:xfrm>
        </p:grpSpPr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64C4B48A-8D91-8EC8-035C-F94ED4CBE074}"/>
                </a:ext>
              </a:extLst>
            </p:cNvPr>
            <p:cNvGrpSpPr/>
            <p:nvPr/>
          </p:nvGrpSpPr>
          <p:grpSpPr>
            <a:xfrm>
              <a:off x="2713263" y="499657"/>
              <a:ext cx="2149434" cy="5656918"/>
              <a:chOff x="430479" y="499010"/>
              <a:chExt cx="2149434" cy="5656918"/>
            </a:xfrm>
          </p:grpSpPr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D1572C70-E8B1-CD1E-6EA3-C8B9EF611122}"/>
                  </a:ext>
                </a:extLst>
              </p:cNvPr>
              <p:cNvSpPr/>
              <p:nvPr/>
            </p:nvSpPr>
            <p:spPr>
              <a:xfrm>
                <a:off x="430479" y="3318384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2: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Kunde-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mobilisering</a:t>
                </a:r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E9A1409C-423D-5237-F44A-96536A8AC54D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47F9B7B4-E4A9-9EE2-02DF-E6FB04BBBD72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Motivere kundene til å ta et større miljøansvar</a:t>
                </a:r>
              </a:p>
            </p:txBody>
          </p:sp>
        </p:grpSp>
        <p:pic>
          <p:nvPicPr>
            <p:cNvPr id="72" name="Bilde 71">
              <a:extLst>
                <a:ext uri="{FF2B5EF4-FFF2-40B4-BE49-F238E27FC236}">
                  <a16:creationId xmlns:a16="http://schemas.microsoft.com/office/drawing/2014/main" id="{8023B8D1-271B-0C1F-D714-CA8BF7664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16108" r="1854"/>
            <a:stretch/>
          </p:blipFill>
          <p:spPr>
            <a:xfrm>
              <a:off x="2718751" y="497715"/>
              <a:ext cx="2143946" cy="1885208"/>
            </a:xfrm>
            <a:prstGeom prst="rect">
              <a:avLst/>
            </a:prstGeom>
          </p:spPr>
        </p:pic>
      </p:grp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0B7A5482-8937-A1DA-9AE8-AFBD5388335D}"/>
              </a:ext>
            </a:extLst>
          </p:cNvPr>
          <p:cNvGrpSpPr/>
          <p:nvPr/>
        </p:nvGrpSpPr>
        <p:grpSpPr>
          <a:xfrm>
            <a:off x="7321978" y="4285984"/>
            <a:ext cx="2149434" cy="5658213"/>
            <a:chOff x="7329303" y="497715"/>
            <a:chExt cx="2149434" cy="5658213"/>
          </a:xfrm>
        </p:grpSpPr>
        <p:grpSp>
          <p:nvGrpSpPr>
            <p:cNvPr id="77" name="Gruppe 76">
              <a:extLst>
                <a:ext uri="{FF2B5EF4-FFF2-40B4-BE49-F238E27FC236}">
                  <a16:creationId xmlns:a16="http://schemas.microsoft.com/office/drawing/2014/main" id="{D74F2461-AFCA-C0FB-7E33-D3EC4C04E56B}"/>
                </a:ext>
              </a:extLst>
            </p:cNvPr>
            <p:cNvGrpSpPr/>
            <p:nvPr/>
          </p:nvGrpSpPr>
          <p:grpSpPr>
            <a:xfrm>
              <a:off x="7329303" y="499010"/>
              <a:ext cx="2149434" cy="5656918"/>
              <a:chOff x="430479" y="499010"/>
              <a:chExt cx="2149434" cy="5656918"/>
            </a:xfrm>
          </p:grpSpPr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A0C9558D-3E94-9A26-02A7-F2948ACDF0FE}"/>
                  </a:ext>
                </a:extLst>
              </p:cNvPr>
              <p:cNvSpPr/>
              <p:nvPr/>
            </p:nvSpPr>
            <p:spPr>
              <a:xfrm>
                <a:off x="430479" y="3318384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4: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Avfalls-behandling og infrastruktur</a:t>
                </a:r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09A74B16-FC53-4418-E4EE-3CD634E9A8DB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32BC8721-9EED-3897-B12D-B65DA2792124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Øke lokal håndtering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 avfallet verdi</a:t>
                </a:r>
              </a:p>
            </p:txBody>
          </p:sp>
        </p:grpSp>
        <p:pic>
          <p:nvPicPr>
            <p:cNvPr id="78" name="Bilde 77">
              <a:extLst>
                <a:ext uri="{FF2B5EF4-FFF2-40B4-BE49-F238E27FC236}">
                  <a16:creationId xmlns:a16="http://schemas.microsoft.com/office/drawing/2014/main" id="{FD08644F-F45E-61A8-0D15-3ED4256F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81"/>
            <a:stretch/>
          </p:blipFill>
          <p:spPr>
            <a:xfrm>
              <a:off x="7331944" y="497715"/>
              <a:ext cx="2143946" cy="1883535"/>
            </a:xfrm>
            <a:prstGeom prst="rect">
              <a:avLst/>
            </a:prstGeom>
          </p:spPr>
        </p:pic>
      </p:grpSp>
      <p:grpSp>
        <p:nvGrpSpPr>
          <p:cNvPr id="82" name="Gruppe 81">
            <a:extLst>
              <a:ext uri="{FF2B5EF4-FFF2-40B4-BE49-F238E27FC236}">
                <a16:creationId xmlns:a16="http://schemas.microsoft.com/office/drawing/2014/main" id="{26EC01FE-376A-A5CE-77FF-6B33E0E6CC04}"/>
              </a:ext>
            </a:extLst>
          </p:cNvPr>
          <p:cNvGrpSpPr/>
          <p:nvPr/>
        </p:nvGrpSpPr>
        <p:grpSpPr>
          <a:xfrm>
            <a:off x="5020144" y="4285984"/>
            <a:ext cx="2156112" cy="5658213"/>
            <a:chOff x="5027469" y="497715"/>
            <a:chExt cx="2156112" cy="5658213"/>
          </a:xfrm>
        </p:grpSpPr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2FE8E936-AFF3-82DE-DF3E-31A91BF663FE}"/>
                </a:ext>
              </a:extLst>
            </p:cNvPr>
            <p:cNvGrpSpPr/>
            <p:nvPr/>
          </p:nvGrpSpPr>
          <p:grpSpPr>
            <a:xfrm>
              <a:off x="5027469" y="499010"/>
              <a:ext cx="2149434" cy="5656918"/>
              <a:chOff x="430479" y="499010"/>
              <a:chExt cx="2149434" cy="5656918"/>
            </a:xfrm>
          </p:grpSpPr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6BC989F6-F844-CC69-47E7-5E61D60B0AF5}"/>
                  </a:ext>
                </a:extLst>
              </p:cNvPr>
              <p:cNvSpPr/>
              <p:nvPr/>
            </p:nvSpPr>
            <p:spPr>
              <a:xfrm>
                <a:off x="430479" y="3475402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3: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Organisasjons-utvikling</a:t>
                </a:r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207771EA-30D6-C404-24B1-5205701C4984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9569B53F-A3A7-1E09-4521-F169BB02D29C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Kontinuerlig forbedrings-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kultur</a:t>
                </a:r>
              </a:p>
            </p:txBody>
          </p:sp>
        </p:grpSp>
        <p:pic>
          <p:nvPicPr>
            <p:cNvPr id="84" name="Bilde 83">
              <a:extLst>
                <a:ext uri="{FF2B5EF4-FFF2-40B4-BE49-F238E27FC236}">
                  <a16:creationId xmlns:a16="http://schemas.microsoft.com/office/drawing/2014/main" id="{E0ED685F-4FFE-DCD4-AF33-F2721ED046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820" t="10064" r="12470" b="7446"/>
            <a:stretch/>
          </p:blipFill>
          <p:spPr>
            <a:xfrm>
              <a:off x="5027469" y="497715"/>
              <a:ext cx="2156112" cy="1885208"/>
            </a:xfrm>
            <a:prstGeom prst="rect">
              <a:avLst/>
            </a:prstGeom>
          </p:spPr>
        </p:pic>
      </p:grp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43EDF8E1-32C4-5614-0FEF-1006EAEA7F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98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5518">
        <p159:morph option="byObject"/>
      </p:transition>
    </mc:Choice>
    <mc:Fallback xmlns="">
      <p:transition spd="slow" advTm="25518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9CCF-7981-8281-F8D7-86306E0C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A1B2BB3F-D2CA-15FE-C980-3E8B65187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969A0B3-45EC-75FC-DC9D-8059A1FBCBC8}"/>
              </a:ext>
            </a:extLst>
          </p:cNvPr>
          <p:cNvSpPr txBox="1"/>
          <p:nvPr/>
        </p:nvSpPr>
        <p:spPr>
          <a:xfrm>
            <a:off x="4168715" y="337715"/>
            <a:ext cx="5169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Ruteoptimalisering</a:t>
            </a:r>
          </a:p>
        </p:txBody>
      </p:sp>
      <p:sp>
        <p:nvSpPr>
          <p:cNvPr id="10" name="Bindepunkt 9">
            <a:extLst>
              <a:ext uri="{FF2B5EF4-FFF2-40B4-BE49-F238E27FC236}">
                <a16:creationId xmlns:a16="http://schemas.microsoft.com/office/drawing/2014/main" id="{C9D30417-2A67-6F47-40AC-684F29C56F78}"/>
              </a:ext>
            </a:extLst>
          </p:cNvPr>
          <p:cNvSpPr/>
          <p:nvPr/>
        </p:nvSpPr>
        <p:spPr>
          <a:xfrm>
            <a:off x="359923" y="2354085"/>
            <a:ext cx="1624520" cy="1585608"/>
          </a:xfrm>
          <a:prstGeom prst="flowChartConnector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Bindepunkt 19">
            <a:extLst>
              <a:ext uri="{FF2B5EF4-FFF2-40B4-BE49-F238E27FC236}">
                <a16:creationId xmlns:a16="http://schemas.microsoft.com/office/drawing/2014/main" id="{26735288-10AB-7D67-E8D7-B1883062A8E4}"/>
              </a:ext>
            </a:extLst>
          </p:cNvPr>
          <p:cNvSpPr/>
          <p:nvPr/>
        </p:nvSpPr>
        <p:spPr>
          <a:xfrm>
            <a:off x="359923" y="4578485"/>
            <a:ext cx="1624520" cy="1585608"/>
          </a:xfrm>
          <a:prstGeom prst="flowChartConnector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Bindepunkt 22">
            <a:extLst>
              <a:ext uri="{FF2B5EF4-FFF2-40B4-BE49-F238E27FC236}">
                <a16:creationId xmlns:a16="http://schemas.microsoft.com/office/drawing/2014/main" id="{63D4AE0F-8254-C593-4853-B268E6936FD5}"/>
              </a:ext>
            </a:extLst>
          </p:cNvPr>
          <p:cNvSpPr/>
          <p:nvPr/>
        </p:nvSpPr>
        <p:spPr>
          <a:xfrm>
            <a:off x="359923" y="129686"/>
            <a:ext cx="1624520" cy="1585608"/>
          </a:xfrm>
          <a:prstGeom prst="flowChartConnector">
            <a:avLst/>
          </a:prstGeom>
          <a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F107416-A9A2-CA0B-C9DA-7DC056A6F6D7}"/>
              </a:ext>
            </a:extLst>
          </p:cNvPr>
          <p:cNvSpPr txBox="1"/>
          <p:nvPr/>
        </p:nvSpPr>
        <p:spPr>
          <a:xfrm>
            <a:off x="5745804" y="2354085"/>
            <a:ext cx="5081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Går gjennom alle ruter for å finne forbedringer</a:t>
            </a:r>
          </a:p>
        </p:txBody>
      </p:sp>
      <p:sp>
        <p:nvSpPr>
          <p:cNvPr id="4" name="Bindepunkt 3">
            <a:extLst>
              <a:ext uri="{FF2B5EF4-FFF2-40B4-BE49-F238E27FC236}">
                <a16:creationId xmlns:a16="http://schemas.microsoft.com/office/drawing/2014/main" id="{4B69AD8F-3EB9-3FED-6512-D48CD0FD6866}"/>
              </a:ext>
            </a:extLst>
          </p:cNvPr>
          <p:cNvSpPr/>
          <p:nvPr/>
        </p:nvSpPr>
        <p:spPr>
          <a:xfrm>
            <a:off x="1984443" y="3700498"/>
            <a:ext cx="1624520" cy="1585608"/>
          </a:xfrm>
          <a:prstGeom prst="flowChartConnector">
            <a:avLst/>
          </a:prstGeom>
          <a:blipFill dpi="0" rotWithShape="1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 b="-8000"/>
            </a:stretch>
          </a:blip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Bindepunkt 20">
            <a:extLst>
              <a:ext uri="{FF2B5EF4-FFF2-40B4-BE49-F238E27FC236}">
                <a16:creationId xmlns:a16="http://schemas.microsoft.com/office/drawing/2014/main" id="{175F3D64-B529-F0DB-842F-A6D05D7E6B70}"/>
              </a:ext>
            </a:extLst>
          </p:cNvPr>
          <p:cNvSpPr/>
          <p:nvPr/>
        </p:nvSpPr>
        <p:spPr>
          <a:xfrm>
            <a:off x="-1097042" y="-71460"/>
            <a:ext cx="5997102" cy="6643991"/>
          </a:xfrm>
          <a:prstGeom prst="flowChartConnector">
            <a:avLst/>
          </a:prstGeom>
          <a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901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518">
        <p159:morph option="byObject"/>
      </p:transition>
    </mc:Choice>
    <mc:Fallback xmlns="">
      <p:transition spd="slow" advTm="15518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90178-CF82-0019-5EC4-2464E474E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71E09EFC-80E6-5B57-5F42-32E748FA9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526C8AA-5B7F-5B30-9DFD-13670A2C308F}"/>
              </a:ext>
            </a:extLst>
          </p:cNvPr>
          <p:cNvSpPr txBox="1"/>
          <p:nvPr/>
        </p:nvSpPr>
        <p:spPr>
          <a:xfrm>
            <a:off x="4555787" y="259165"/>
            <a:ext cx="5651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Biodrivstoff og Elektriske maskiner</a:t>
            </a:r>
          </a:p>
        </p:txBody>
      </p:sp>
      <p:sp>
        <p:nvSpPr>
          <p:cNvPr id="20" name="Bindepunkt 19">
            <a:extLst>
              <a:ext uri="{FF2B5EF4-FFF2-40B4-BE49-F238E27FC236}">
                <a16:creationId xmlns:a16="http://schemas.microsoft.com/office/drawing/2014/main" id="{825BF9D2-21EB-C0AB-229E-B074DFF0F78A}"/>
              </a:ext>
            </a:extLst>
          </p:cNvPr>
          <p:cNvSpPr/>
          <p:nvPr/>
        </p:nvSpPr>
        <p:spPr>
          <a:xfrm>
            <a:off x="359923" y="4578485"/>
            <a:ext cx="1624520" cy="1585608"/>
          </a:xfrm>
          <a:prstGeom prst="flowChartConnector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Bindepunkt 20">
            <a:extLst>
              <a:ext uri="{FF2B5EF4-FFF2-40B4-BE49-F238E27FC236}">
                <a16:creationId xmlns:a16="http://schemas.microsoft.com/office/drawing/2014/main" id="{EC0B5CCE-3DDB-5A8F-4263-F4D00A470E56}"/>
              </a:ext>
            </a:extLst>
          </p:cNvPr>
          <p:cNvSpPr/>
          <p:nvPr/>
        </p:nvSpPr>
        <p:spPr>
          <a:xfrm>
            <a:off x="1984443" y="1241885"/>
            <a:ext cx="1624520" cy="1585608"/>
          </a:xfrm>
          <a:prstGeom prst="flowChartConnector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Bindepunkt 22">
            <a:extLst>
              <a:ext uri="{FF2B5EF4-FFF2-40B4-BE49-F238E27FC236}">
                <a16:creationId xmlns:a16="http://schemas.microsoft.com/office/drawing/2014/main" id="{2C4284A8-7D74-9154-046A-8756E6A7A67B}"/>
              </a:ext>
            </a:extLst>
          </p:cNvPr>
          <p:cNvSpPr/>
          <p:nvPr/>
        </p:nvSpPr>
        <p:spPr>
          <a:xfrm>
            <a:off x="359923" y="129686"/>
            <a:ext cx="1624520" cy="1585608"/>
          </a:xfrm>
          <a:prstGeom prst="flowChartConnector">
            <a:avLst/>
          </a:prstGeom>
          <a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1201B00-EB54-A8CB-35F8-1A9D56D23188}"/>
              </a:ext>
            </a:extLst>
          </p:cNvPr>
          <p:cNvSpPr txBox="1"/>
          <p:nvPr/>
        </p:nvSpPr>
        <p:spPr>
          <a:xfrm>
            <a:off x="5379394" y="1996496"/>
            <a:ext cx="565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Biogass anlegg i Mosjøen, Sandnessjøen, Brønnøysund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36AEA67-29F3-94F8-7EAB-4E127F3ECA22}"/>
              </a:ext>
            </a:extLst>
          </p:cNvPr>
          <p:cNvSpPr txBox="1"/>
          <p:nvPr/>
        </p:nvSpPr>
        <p:spPr>
          <a:xfrm>
            <a:off x="5379394" y="3070502"/>
            <a:ext cx="565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Går over til biodrivstoff og elektriske maskiner</a:t>
            </a:r>
          </a:p>
        </p:txBody>
      </p:sp>
      <p:sp>
        <p:nvSpPr>
          <p:cNvPr id="6" name="Bindepunkt 5">
            <a:extLst>
              <a:ext uri="{FF2B5EF4-FFF2-40B4-BE49-F238E27FC236}">
                <a16:creationId xmlns:a16="http://schemas.microsoft.com/office/drawing/2014/main" id="{2507CC84-6BEB-B1D2-0301-0321B2CB821C}"/>
              </a:ext>
            </a:extLst>
          </p:cNvPr>
          <p:cNvSpPr/>
          <p:nvPr/>
        </p:nvSpPr>
        <p:spPr>
          <a:xfrm>
            <a:off x="1984443" y="3700498"/>
            <a:ext cx="1624520" cy="1585608"/>
          </a:xfrm>
          <a:prstGeom prst="flowChartConnector">
            <a:avLst/>
          </a:prstGeom>
          <a:blipFill dpi="0" rotWithShape="1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 b="-8000"/>
            </a:stretch>
          </a:blip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Bindepunkt 9">
            <a:extLst>
              <a:ext uri="{FF2B5EF4-FFF2-40B4-BE49-F238E27FC236}">
                <a16:creationId xmlns:a16="http://schemas.microsoft.com/office/drawing/2014/main" id="{E37E1287-4C7F-61BB-92D9-00B1D11D1F87}"/>
              </a:ext>
            </a:extLst>
          </p:cNvPr>
          <p:cNvSpPr/>
          <p:nvPr/>
        </p:nvSpPr>
        <p:spPr>
          <a:xfrm>
            <a:off x="-823608" y="-200450"/>
            <a:ext cx="5729590" cy="7019651"/>
          </a:xfrm>
          <a:prstGeom prst="flowChartConnector">
            <a:avLst/>
          </a:prstGeom>
          <a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14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505">
        <p159:morph option="byObject"/>
      </p:transition>
    </mc:Choice>
    <mc:Fallback xmlns="">
      <p:transition spd="slow" advTm="30505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E6BFC-97F8-DF30-D49D-BF5208203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4FA19223-6B05-9090-1315-D095C64A0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8184F87-015E-E3FE-0C18-A6BFB6C93C93}"/>
              </a:ext>
            </a:extLst>
          </p:cNvPr>
          <p:cNvSpPr txBox="1"/>
          <p:nvPr/>
        </p:nvSpPr>
        <p:spPr>
          <a:xfrm>
            <a:off x="4168715" y="337715"/>
            <a:ext cx="385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HMS tiltak</a:t>
            </a:r>
          </a:p>
        </p:txBody>
      </p:sp>
      <p:sp>
        <p:nvSpPr>
          <p:cNvPr id="10" name="Bindepunkt 9">
            <a:extLst>
              <a:ext uri="{FF2B5EF4-FFF2-40B4-BE49-F238E27FC236}">
                <a16:creationId xmlns:a16="http://schemas.microsoft.com/office/drawing/2014/main" id="{8866BC0B-1415-8FF2-81B2-5530F99CFBBB}"/>
              </a:ext>
            </a:extLst>
          </p:cNvPr>
          <p:cNvSpPr/>
          <p:nvPr/>
        </p:nvSpPr>
        <p:spPr>
          <a:xfrm>
            <a:off x="359923" y="2354085"/>
            <a:ext cx="1624520" cy="1585608"/>
          </a:xfrm>
          <a:prstGeom prst="flowChartConnector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Bindepunkt 19">
            <a:extLst>
              <a:ext uri="{FF2B5EF4-FFF2-40B4-BE49-F238E27FC236}">
                <a16:creationId xmlns:a16="http://schemas.microsoft.com/office/drawing/2014/main" id="{9065B20B-E3F9-9CDD-D4BA-1E82D1104963}"/>
              </a:ext>
            </a:extLst>
          </p:cNvPr>
          <p:cNvSpPr/>
          <p:nvPr/>
        </p:nvSpPr>
        <p:spPr>
          <a:xfrm>
            <a:off x="359923" y="4578485"/>
            <a:ext cx="1624520" cy="1585608"/>
          </a:xfrm>
          <a:prstGeom prst="flowChartConnector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Bindepunkt 20">
            <a:extLst>
              <a:ext uri="{FF2B5EF4-FFF2-40B4-BE49-F238E27FC236}">
                <a16:creationId xmlns:a16="http://schemas.microsoft.com/office/drawing/2014/main" id="{1E230137-0BF9-9738-F517-DE2A8B168850}"/>
              </a:ext>
            </a:extLst>
          </p:cNvPr>
          <p:cNvSpPr/>
          <p:nvPr/>
        </p:nvSpPr>
        <p:spPr>
          <a:xfrm>
            <a:off x="1984443" y="1241885"/>
            <a:ext cx="1624520" cy="1585608"/>
          </a:xfrm>
          <a:prstGeom prst="flowChartConnector">
            <a:avLst/>
          </a:prstGeom>
          <a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Bindepunkt 22">
            <a:extLst>
              <a:ext uri="{FF2B5EF4-FFF2-40B4-BE49-F238E27FC236}">
                <a16:creationId xmlns:a16="http://schemas.microsoft.com/office/drawing/2014/main" id="{7F3787B8-DA13-D3AE-11FC-5A5DFAC82536}"/>
              </a:ext>
            </a:extLst>
          </p:cNvPr>
          <p:cNvSpPr/>
          <p:nvPr/>
        </p:nvSpPr>
        <p:spPr>
          <a:xfrm>
            <a:off x="359923" y="129686"/>
            <a:ext cx="1624520" cy="1585608"/>
          </a:xfrm>
          <a:prstGeom prst="flowChartConnector">
            <a:avLst/>
          </a:prstGeom>
          <a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Bindepunkt 21">
            <a:extLst>
              <a:ext uri="{FF2B5EF4-FFF2-40B4-BE49-F238E27FC236}">
                <a16:creationId xmlns:a16="http://schemas.microsoft.com/office/drawing/2014/main" id="{44DA235C-85B2-FD53-135B-42DB2B13FC92}"/>
              </a:ext>
            </a:extLst>
          </p:cNvPr>
          <p:cNvSpPr/>
          <p:nvPr/>
        </p:nvSpPr>
        <p:spPr>
          <a:xfrm>
            <a:off x="-729576" y="-201536"/>
            <a:ext cx="5680954" cy="6718565"/>
          </a:xfrm>
          <a:prstGeom prst="flowChartConnector">
            <a:avLst/>
          </a:prstGeom>
          <a:blipFill dpi="0" rotWithShape="1"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>
              <a:fillRect b="-8000"/>
            </a:stretch>
          </a:blip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0884AE-750B-88AE-A37D-2E84B3B78CAA}"/>
              </a:ext>
            </a:extLst>
          </p:cNvPr>
          <p:cNvSpPr txBox="1"/>
          <p:nvPr/>
        </p:nvSpPr>
        <p:spPr>
          <a:xfrm>
            <a:off x="5379394" y="1996496"/>
            <a:ext cx="565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Unngå rygging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9D14B36-68B8-0950-78E3-52B6B3D2D845}"/>
              </a:ext>
            </a:extLst>
          </p:cNvPr>
          <p:cNvSpPr txBox="1"/>
          <p:nvPr/>
        </p:nvSpPr>
        <p:spPr>
          <a:xfrm>
            <a:off x="5379393" y="2685224"/>
            <a:ext cx="565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2 meter til vei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A32A40A-9BC3-D699-5483-988B9ACB8061}"/>
              </a:ext>
            </a:extLst>
          </p:cNvPr>
          <p:cNvSpPr txBox="1"/>
          <p:nvPr/>
        </p:nvSpPr>
        <p:spPr>
          <a:xfrm>
            <a:off x="5379393" y="3258094"/>
            <a:ext cx="565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Avvik</a:t>
            </a:r>
          </a:p>
        </p:txBody>
      </p:sp>
    </p:spTree>
    <p:extLst>
      <p:ext uri="{BB962C8B-B14F-4D97-AF65-F5344CB8AC3E}">
        <p14:creationId xmlns:p14="http://schemas.microsoft.com/office/powerpoint/2010/main" val="30645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4560">
        <p159:morph option="byObject"/>
      </p:transition>
    </mc:Choice>
    <mc:Fallback xmlns="">
      <p:transition spd="slow" advTm="4456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1A254-376A-E24A-18B2-9CDA32826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CFBCB8AA-A178-1227-CFA9-7DC2F734F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8FACCE2-8CD9-D2DF-4B17-C113B2A101BD}"/>
              </a:ext>
            </a:extLst>
          </p:cNvPr>
          <p:cNvSpPr txBox="1"/>
          <p:nvPr/>
        </p:nvSpPr>
        <p:spPr>
          <a:xfrm>
            <a:off x="4168715" y="337715"/>
            <a:ext cx="3854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Reit og bruk av data</a:t>
            </a:r>
          </a:p>
        </p:txBody>
      </p:sp>
      <p:sp>
        <p:nvSpPr>
          <p:cNvPr id="10" name="Bindepunkt 9">
            <a:extLst>
              <a:ext uri="{FF2B5EF4-FFF2-40B4-BE49-F238E27FC236}">
                <a16:creationId xmlns:a16="http://schemas.microsoft.com/office/drawing/2014/main" id="{ED3636FF-7EEC-F1B7-F5C3-AB4F80BB9089}"/>
              </a:ext>
            </a:extLst>
          </p:cNvPr>
          <p:cNvSpPr/>
          <p:nvPr/>
        </p:nvSpPr>
        <p:spPr>
          <a:xfrm>
            <a:off x="359923" y="2354085"/>
            <a:ext cx="1624520" cy="1585608"/>
          </a:xfrm>
          <a:prstGeom prst="flowChartConnector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Bindepunkt 20">
            <a:extLst>
              <a:ext uri="{FF2B5EF4-FFF2-40B4-BE49-F238E27FC236}">
                <a16:creationId xmlns:a16="http://schemas.microsoft.com/office/drawing/2014/main" id="{15035586-7B2F-2BB9-5FC0-CB689CF4DFD3}"/>
              </a:ext>
            </a:extLst>
          </p:cNvPr>
          <p:cNvSpPr/>
          <p:nvPr/>
        </p:nvSpPr>
        <p:spPr>
          <a:xfrm>
            <a:off x="1984443" y="1241885"/>
            <a:ext cx="1624520" cy="1585608"/>
          </a:xfrm>
          <a:prstGeom prst="flowChartConnector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Bindepunkt 22">
            <a:extLst>
              <a:ext uri="{FF2B5EF4-FFF2-40B4-BE49-F238E27FC236}">
                <a16:creationId xmlns:a16="http://schemas.microsoft.com/office/drawing/2014/main" id="{24600A12-05FF-5A38-AE6E-77E34484AF22}"/>
              </a:ext>
            </a:extLst>
          </p:cNvPr>
          <p:cNvSpPr/>
          <p:nvPr/>
        </p:nvSpPr>
        <p:spPr>
          <a:xfrm>
            <a:off x="359923" y="129686"/>
            <a:ext cx="1624520" cy="1585608"/>
          </a:xfrm>
          <a:prstGeom prst="flowChartConnector">
            <a:avLst/>
          </a:prstGeom>
          <a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Bindepunkt 2">
            <a:extLst>
              <a:ext uri="{FF2B5EF4-FFF2-40B4-BE49-F238E27FC236}">
                <a16:creationId xmlns:a16="http://schemas.microsoft.com/office/drawing/2014/main" id="{FEB7A663-09EA-8EA8-5566-3505A93D6905}"/>
              </a:ext>
            </a:extLst>
          </p:cNvPr>
          <p:cNvSpPr/>
          <p:nvPr/>
        </p:nvSpPr>
        <p:spPr>
          <a:xfrm>
            <a:off x="1984443" y="3700498"/>
            <a:ext cx="1624520" cy="1585608"/>
          </a:xfrm>
          <a:prstGeom prst="flowChartConnector">
            <a:avLst/>
          </a:prstGeom>
          <a:blipFill dpi="0" rotWithShape="1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 b="-8000"/>
            </a:stretch>
          </a:blip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Bindepunkt 19">
            <a:extLst>
              <a:ext uri="{FF2B5EF4-FFF2-40B4-BE49-F238E27FC236}">
                <a16:creationId xmlns:a16="http://schemas.microsoft.com/office/drawing/2014/main" id="{D45D46F0-DEAA-8D94-38FC-24F28DA0432C}"/>
              </a:ext>
            </a:extLst>
          </p:cNvPr>
          <p:cNvSpPr/>
          <p:nvPr/>
        </p:nvSpPr>
        <p:spPr>
          <a:xfrm>
            <a:off x="-727798" y="-240181"/>
            <a:ext cx="5231049" cy="6527243"/>
          </a:xfrm>
          <a:prstGeom prst="flowChartConnector">
            <a:avLst/>
          </a:prstGeom>
          <a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B260079-939F-212C-F8D0-F1DC843E3210}"/>
              </a:ext>
            </a:extLst>
          </p:cNvPr>
          <p:cNvSpPr txBox="1"/>
          <p:nvPr/>
        </p:nvSpPr>
        <p:spPr>
          <a:xfrm>
            <a:off x="5379393" y="2685224"/>
            <a:ext cx="565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pperplate Gothic Bold" panose="020E0705020206020404" pitchFamily="34" charset="0"/>
              </a:rPr>
              <a:t>Samarbeid om gode digitale løsninger</a:t>
            </a:r>
          </a:p>
        </p:txBody>
      </p:sp>
    </p:spTree>
    <p:extLst>
      <p:ext uri="{BB962C8B-B14F-4D97-AF65-F5344CB8AC3E}">
        <p14:creationId xmlns:p14="http://schemas.microsoft.com/office/powerpoint/2010/main" val="3752773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4398">
        <p159:morph option="byObject"/>
      </p:transition>
    </mc:Choice>
    <mc:Fallback xmlns="">
      <p:transition spd="slow" advTm="34398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7CE25D-6805-C1E9-0D15-B19D8E45AC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43695" y="1461814"/>
            <a:ext cx="9129712" cy="2082800"/>
          </a:xfrm>
        </p:spPr>
        <p:txBody>
          <a:bodyPr>
            <a:normAutofit/>
          </a:bodyPr>
          <a:lstStyle/>
          <a:p>
            <a:pPr algn="ctr"/>
            <a:r>
              <a:rPr lang="nb-NO" sz="9600" dirty="0">
                <a:solidFill>
                  <a:schemeClr val="tx1"/>
                </a:solidFill>
              </a:rPr>
              <a:t>Konklusjon</a:t>
            </a:r>
          </a:p>
        </p:txBody>
      </p:sp>
    </p:spTree>
    <p:extLst>
      <p:ext uri="{BB962C8B-B14F-4D97-AF65-F5344CB8AC3E}">
        <p14:creationId xmlns:p14="http://schemas.microsoft.com/office/powerpoint/2010/main" val="4294053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7CE25D-6805-C1E9-0D15-B19D8E45AC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43695" y="1461814"/>
            <a:ext cx="9129712" cy="2082800"/>
          </a:xfrm>
        </p:spPr>
        <p:txBody>
          <a:bodyPr>
            <a:normAutofit/>
          </a:bodyPr>
          <a:lstStyle/>
          <a:p>
            <a:pPr algn="ctr"/>
            <a:r>
              <a:rPr lang="nb-NO" sz="9600" dirty="0">
                <a:solidFill>
                  <a:schemeClr val="tx1"/>
                </a:solidFill>
              </a:rPr>
              <a:t>Vi </a:t>
            </a:r>
            <a:r>
              <a:rPr lang="nb-NO" sz="9600" dirty="0"/>
              <a:t>må </a:t>
            </a:r>
            <a:r>
              <a:rPr lang="nb-NO" sz="9600" dirty="0">
                <a:solidFill>
                  <a:schemeClr val="tx1"/>
                </a:solidFill>
              </a:rPr>
              <a:t>gjøre noe</a:t>
            </a:r>
          </a:p>
        </p:txBody>
      </p:sp>
    </p:spTree>
    <p:extLst>
      <p:ext uri="{BB962C8B-B14F-4D97-AF65-F5344CB8AC3E}">
        <p14:creationId xmlns:p14="http://schemas.microsoft.com/office/powerpoint/2010/main" val="246490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7CE25D-6805-C1E9-0D15-B19D8E45AC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31144" y="1577033"/>
            <a:ext cx="9129712" cy="2082800"/>
          </a:xfrm>
        </p:spPr>
        <p:txBody>
          <a:bodyPr>
            <a:normAutofit/>
          </a:bodyPr>
          <a:lstStyle/>
          <a:p>
            <a:pPr algn="ctr"/>
            <a:r>
              <a:rPr lang="nb-NO" sz="9600" dirty="0">
                <a:solidFill>
                  <a:schemeClr val="tx1"/>
                </a:solidFill>
              </a:rPr>
              <a:t>Vi </a:t>
            </a:r>
            <a:r>
              <a:rPr lang="nb-NO" sz="9600" dirty="0"/>
              <a:t>kan</a:t>
            </a:r>
            <a:r>
              <a:rPr lang="nb-NO" sz="9600" dirty="0">
                <a:solidFill>
                  <a:schemeClr val="tx1"/>
                </a:solidFill>
              </a:rPr>
              <a:t> gjøre noe</a:t>
            </a:r>
          </a:p>
        </p:txBody>
      </p:sp>
    </p:spTree>
    <p:extLst>
      <p:ext uri="{BB962C8B-B14F-4D97-AF65-F5344CB8AC3E}">
        <p14:creationId xmlns:p14="http://schemas.microsoft.com/office/powerpoint/2010/main" val="4143019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7CE25D-6805-C1E9-0D15-B19D8E45AC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31144" y="1577033"/>
            <a:ext cx="9129712" cy="2082800"/>
          </a:xfrm>
        </p:spPr>
        <p:txBody>
          <a:bodyPr>
            <a:normAutofit/>
          </a:bodyPr>
          <a:lstStyle/>
          <a:p>
            <a:pPr algn="ctr"/>
            <a:r>
              <a:rPr lang="nb-NO" sz="9600" dirty="0">
                <a:solidFill>
                  <a:schemeClr val="tx1"/>
                </a:solidFill>
              </a:rPr>
              <a:t>Vi </a:t>
            </a:r>
            <a:r>
              <a:rPr lang="nb-NO" sz="9600" dirty="0"/>
              <a:t>vil</a:t>
            </a:r>
            <a:r>
              <a:rPr lang="nb-NO" sz="9600" dirty="0">
                <a:solidFill>
                  <a:schemeClr val="tx1"/>
                </a:solidFill>
              </a:rPr>
              <a:t> gjøre noe</a:t>
            </a:r>
          </a:p>
        </p:txBody>
      </p:sp>
    </p:spTree>
    <p:extLst>
      <p:ext uri="{BB962C8B-B14F-4D97-AF65-F5344CB8AC3E}">
        <p14:creationId xmlns:p14="http://schemas.microsoft.com/office/powerpoint/2010/main" val="356278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7CE25D-6805-C1E9-0D15-B19D8E45AC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11669" y="1758950"/>
            <a:ext cx="6527800" cy="2082800"/>
          </a:xfrm>
        </p:spPr>
        <p:txBody>
          <a:bodyPr>
            <a:normAutofit fontScale="90000"/>
          </a:bodyPr>
          <a:lstStyle/>
          <a:p>
            <a:pPr algn="ctr"/>
            <a:r>
              <a:rPr lang="nb-NO" sz="9600" dirty="0">
                <a:solidFill>
                  <a:schemeClr val="tx1"/>
                </a:solidFill>
              </a:rPr>
              <a:t>Vi skal gjøre det </a:t>
            </a:r>
            <a:r>
              <a:rPr lang="nb-NO" sz="9600" dirty="0"/>
              <a:t>sammen</a:t>
            </a:r>
          </a:p>
        </p:txBody>
      </p:sp>
    </p:spTree>
    <p:extLst>
      <p:ext uri="{BB962C8B-B14F-4D97-AF65-F5344CB8AC3E}">
        <p14:creationId xmlns:p14="http://schemas.microsoft.com/office/powerpoint/2010/main" val="2283737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DF24DC-2FE1-025E-2FEF-9C60769BF7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9017" y="1448490"/>
            <a:ext cx="9829800" cy="5403850"/>
          </a:xfrm>
        </p:spPr>
        <p:txBody>
          <a:bodyPr>
            <a:normAutofit/>
          </a:bodyPr>
          <a:lstStyle/>
          <a:p>
            <a:pPr algn="ctr"/>
            <a:br>
              <a:rPr lang="nb-NO" dirty="0"/>
            </a:br>
            <a:r>
              <a:rPr lang="nb-NO" sz="7200" dirty="0">
                <a:solidFill>
                  <a:schemeClr val="tx1"/>
                </a:solidFill>
              </a:rPr>
              <a:t>Vi må. Vi kan. Vi vil.</a:t>
            </a:r>
            <a:br>
              <a:rPr lang="nb-NO" sz="7200" dirty="0">
                <a:solidFill>
                  <a:schemeClr val="tx1"/>
                </a:solidFill>
              </a:rPr>
            </a:br>
            <a:r>
              <a:rPr lang="nb-NO" sz="7200" dirty="0">
                <a:solidFill>
                  <a:schemeClr val="tx1"/>
                </a:solidFill>
              </a:rPr>
              <a:t>Og vi gjør det </a:t>
            </a:r>
            <a:r>
              <a:rPr lang="nb-NO" sz="7200" dirty="0">
                <a:solidFill>
                  <a:srgbClr val="00B050"/>
                </a:solidFill>
              </a:rPr>
              <a:t>sammen!</a:t>
            </a:r>
            <a:br>
              <a:rPr lang="nb-NO" sz="7200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E0C72F0-55C8-672F-012B-0E0F5DA8B627}"/>
              </a:ext>
            </a:extLst>
          </p:cNvPr>
          <p:cNvSpPr txBox="1"/>
          <p:nvPr/>
        </p:nvSpPr>
        <p:spPr>
          <a:xfrm>
            <a:off x="3065745" y="1480745"/>
            <a:ext cx="606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nb-NO" sz="2400" dirty="0">
              <a:latin typeface="Founders Grotesk Text Regular" panose="020B0503030202060204" pitchFamily="34" charset="77"/>
            </a:endParaRPr>
          </a:p>
        </p:txBody>
      </p:sp>
      <p:pic>
        <p:nvPicPr>
          <p:cNvPr id="4" name="Grafikk 3" descr="To hjerter med heldekkende fyll">
            <a:extLst>
              <a:ext uri="{FF2B5EF4-FFF2-40B4-BE49-F238E27FC236}">
                <a16:creationId xmlns:a16="http://schemas.microsoft.com/office/drawing/2014/main" id="{B7BF5D74-1B00-21C1-91FE-40C4B3369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161" y="4678908"/>
            <a:ext cx="21050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5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CA982-2C91-2514-B0CD-F72A855D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B227455-980C-D128-9259-8FB671A4DC97}"/>
              </a:ext>
            </a:extLst>
          </p:cNvPr>
          <p:cNvSpPr txBox="1"/>
          <p:nvPr/>
        </p:nvSpPr>
        <p:spPr>
          <a:xfrm>
            <a:off x="738038" y="283626"/>
            <a:ext cx="545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7D63"/>
                </a:solidFill>
                <a:effectLst/>
                <a:uLnTx/>
                <a:uFillTx/>
                <a:latin typeface="Copperplate Gothic Bold" panose="020E0705020206020404" pitchFamily="34" charset="0"/>
              </a:rPr>
              <a:t>Fokusområder</a:t>
            </a:r>
          </a:p>
        </p:txBody>
      </p: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272A9B3A-14F0-9555-8279-CE57BCE9FC0C}"/>
              </a:ext>
            </a:extLst>
          </p:cNvPr>
          <p:cNvGrpSpPr/>
          <p:nvPr/>
        </p:nvGrpSpPr>
        <p:grpSpPr>
          <a:xfrm>
            <a:off x="378170" y="4287286"/>
            <a:ext cx="2162996" cy="5658212"/>
            <a:chOff x="411429" y="497716"/>
            <a:chExt cx="2162996" cy="5658212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8CF49816-218B-D296-0019-5A597DDA8AC3}"/>
                </a:ext>
              </a:extLst>
            </p:cNvPr>
            <p:cNvGrpSpPr/>
            <p:nvPr/>
          </p:nvGrpSpPr>
          <p:grpSpPr>
            <a:xfrm>
              <a:off x="411429" y="499010"/>
              <a:ext cx="2149434" cy="5656918"/>
              <a:chOff x="430479" y="499010"/>
              <a:chExt cx="2149434" cy="5656918"/>
            </a:xfrm>
          </p:grpSpPr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A3213BC4-5374-EF7C-F279-ECA24FF7C391}"/>
                  </a:ext>
                </a:extLst>
              </p:cNvPr>
              <p:cNvSpPr/>
              <p:nvPr/>
            </p:nvSpPr>
            <p:spPr>
              <a:xfrm>
                <a:off x="430479" y="3244493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1: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Innsamling og logistikk</a:t>
                </a:r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EA97A68A-733E-4EA6-76E3-E7D845BA89A7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DF3ABCDA-00ED-6DE1-EB57-A04B8E525DB3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Redusere klimaavtrykk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 en bærekraftig avfallsflyt</a:t>
                </a:r>
              </a:p>
            </p:txBody>
          </p:sp>
        </p:grpSp>
        <p:pic>
          <p:nvPicPr>
            <p:cNvPr id="60" name="Bilde 59">
              <a:extLst>
                <a:ext uri="{FF2B5EF4-FFF2-40B4-BE49-F238E27FC236}">
                  <a16:creationId xmlns:a16="http://schemas.microsoft.com/office/drawing/2014/main" id="{6700674F-9817-DB3E-2FE3-AB8D8D53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29" y="497716"/>
              <a:ext cx="2162996" cy="1885208"/>
            </a:xfrm>
            <a:prstGeom prst="rect">
              <a:avLst/>
            </a:prstGeom>
          </p:spPr>
        </p:pic>
      </p:grp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56F9344E-81C0-EA73-0EF2-9C7E6E9F957F}"/>
              </a:ext>
            </a:extLst>
          </p:cNvPr>
          <p:cNvGrpSpPr/>
          <p:nvPr/>
        </p:nvGrpSpPr>
        <p:grpSpPr>
          <a:xfrm>
            <a:off x="9619775" y="4285985"/>
            <a:ext cx="2153471" cy="5658212"/>
            <a:chOff x="9627100" y="497716"/>
            <a:chExt cx="2153471" cy="5658212"/>
          </a:xfrm>
        </p:grpSpPr>
        <p:grpSp>
          <p:nvGrpSpPr>
            <p:cNvPr id="65" name="Gruppe 64">
              <a:extLst>
                <a:ext uri="{FF2B5EF4-FFF2-40B4-BE49-F238E27FC236}">
                  <a16:creationId xmlns:a16="http://schemas.microsoft.com/office/drawing/2014/main" id="{FAFF5DD9-61C4-DF9E-F4E5-0EC70EC98868}"/>
                </a:ext>
              </a:extLst>
            </p:cNvPr>
            <p:cNvGrpSpPr/>
            <p:nvPr/>
          </p:nvGrpSpPr>
          <p:grpSpPr>
            <a:xfrm>
              <a:off x="9631137" y="499010"/>
              <a:ext cx="2149434" cy="5656918"/>
              <a:chOff x="430479" y="499010"/>
              <a:chExt cx="2149434" cy="56569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2F321051-A062-9584-9D81-D9C6F30A1215}"/>
                  </a:ext>
                </a:extLst>
              </p:cNvPr>
              <p:cNvSpPr/>
              <p:nvPr/>
            </p:nvSpPr>
            <p:spPr>
              <a:xfrm>
                <a:off x="430479" y="3299914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5: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Digitalisering og teknologi</a:t>
                </a:r>
              </a:p>
            </p:txBody>
          </p:sp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24872F4D-3F72-E9B7-084D-DD5C14A3D013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AC77AE3E-64FC-C203-E7C8-F1D6F76ECB53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Bedre samhandling og kostnads-effektivitet</a:t>
                </a:r>
              </a:p>
            </p:txBody>
          </p:sp>
        </p:grpSp>
        <p:pic>
          <p:nvPicPr>
            <p:cNvPr id="66" name="Bilde 65">
              <a:extLst>
                <a:ext uri="{FF2B5EF4-FFF2-40B4-BE49-F238E27FC236}">
                  <a16:creationId xmlns:a16="http://schemas.microsoft.com/office/drawing/2014/main" id="{8273A9F8-62E0-5AF0-8B56-5FA62B6E9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21" r="494"/>
            <a:stretch/>
          </p:blipFill>
          <p:spPr>
            <a:xfrm>
              <a:off x="9627100" y="497716"/>
              <a:ext cx="2151165" cy="1885208"/>
            </a:xfrm>
            <a:prstGeom prst="rect">
              <a:avLst/>
            </a:prstGeom>
          </p:spPr>
        </p:pic>
      </p:grpSp>
      <p:grpSp>
        <p:nvGrpSpPr>
          <p:cNvPr id="70" name="Gruppe 69">
            <a:extLst>
              <a:ext uri="{FF2B5EF4-FFF2-40B4-BE49-F238E27FC236}">
                <a16:creationId xmlns:a16="http://schemas.microsoft.com/office/drawing/2014/main" id="{C21A3B9A-1255-1922-F86D-142D18E449A5}"/>
              </a:ext>
            </a:extLst>
          </p:cNvPr>
          <p:cNvGrpSpPr/>
          <p:nvPr/>
        </p:nvGrpSpPr>
        <p:grpSpPr>
          <a:xfrm>
            <a:off x="2705938" y="1099444"/>
            <a:ext cx="2149434" cy="5658860"/>
            <a:chOff x="2713263" y="497715"/>
            <a:chExt cx="2149434" cy="5658860"/>
          </a:xfrm>
        </p:grpSpPr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19625580-5C66-9BAA-DD63-1CD79353260B}"/>
                </a:ext>
              </a:extLst>
            </p:cNvPr>
            <p:cNvGrpSpPr/>
            <p:nvPr/>
          </p:nvGrpSpPr>
          <p:grpSpPr>
            <a:xfrm>
              <a:off x="2713263" y="499657"/>
              <a:ext cx="2149434" cy="5656918"/>
              <a:chOff x="430479" y="499010"/>
              <a:chExt cx="2149434" cy="5656918"/>
            </a:xfrm>
          </p:grpSpPr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25ADF8F8-AAC5-9CE3-1646-FC129D6D489B}"/>
                  </a:ext>
                </a:extLst>
              </p:cNvPr>
              <p:cNvSpPr/>
              <p:nvPr/>
            </p:nvSpPr>
            <p:spPr>
              <a:xfrm>
                <a:off x="430479" y="2385512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2: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Kunde-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mobilisering</a:t>
                </a:r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677CC047-72B9-9947-9980-AD9A56813D23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63BE9014-8B9A-3A5D-EFFF-EA1F3BDCCFAF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Motivere kundene til å ta et større miljøansvar</a:t>
                </a:r>
              </a:p>
            </p:txBody>
          </p:sp>
        </p:grpSp>
        <p:pic>
          <p:nvPicPr>
            <p:cNvPr id="72" name="Bilde 71">
              <a:extLst>
                <a:ext uri="{FF2B5EF4-FFF2-40B4-BE49-F238E27FC236}">
                  <a16:creationId xmlns:a16="http://schemas.microsoft.com/office/drawing/2014/main" id="{657995E5-70D2-7F2F-31E2-1EA2AB464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16108" r="1854"/>
            <a:stretch/>
          </p:blipFill>
          <p:spPr>
            <a:xfrm>
              <a:off x="2718751" y="497715"/>
              <a:ext cx="2143946" cy="1885208"/>
            </a:xfrm>
            <a:prstGeom prst="rect">
              <a:avLst/>
            </a:prstGeom>
          </p:spPr>
        </p:pic>
      </p:grp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C4E3810B-4A6F-5D3A-99F5-E0BB6E1555A2}"/>
              </a:ext>
            </a:extLst>
          </p:cNvPr>
          <p:cNvGrpSpPr/>
          <p:nvPr/>
        </p:nvGrpSpPr>
        <p:grpSpPr>
          <a:xfrm>
            <a:off x="7321978" y="4285984"/>
            <a:ext cx="2149434" cy="5658213"/>
            <a:chOff x="7329303" y="497715"/>
            <a:chExt cx="2149434" cy="5658213"/>
          </a:xfrm>
        </p:grpSpPr>
        <p:grpSp>
          <p:nvGrpSpPr>
            <p:cNvPr id="77" name="Gruppe 76">
              <a:extLst>
                <a:ext uri="{FF2B5EF4-FFF2-40B4-BE49-F238E27FC236}">
                  <a16:creationId xmlns:a16="http://schemas.microsoft.com/office/drawing/2014/main" id="{41AFF2A0-7E65-FE31-A9B0-13E803DD9C63}"/>
                </a:ext>
              </a:extLst>
            </p:cNvPr>
            <p:cNvGrpSpPr/>
            <p:nvPr/>
          </p:nvGrpSpPr>
          <p:grpSpPr>
            <a:xfrm>
              <a:off x="7329303" y="499010"/>
              <a:ext cx="2149434" cy="5656918"/>
              <a:chOff x="430479" y="499010"/>
              <a:chExt cx="2149434" cy="5656918"/>
            </a:xfrm>
          </p:grpSpPr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E814A6F9-9C1A-0F24-347C-C06A2381CD86}"/>
                  </a:ext>
                </a:extLst>
              </p:cNvPr>
              <p:cNvSpPr/>
              <p:nvPr/>
            </p:nvSpPr>
            <p:spPr>
              <a:xfrm>
                <a:off x="430479" y="3253728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4: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Avfalls-behandling og infrastruktur</a:t>
                </a:r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63453EC3-FD8B-B0D7-4AE3-BBBC88E8128A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2ADCBC46-F8DD-9AFD-C2FD-28C40AE5B931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Øke lokal håndtering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 avfallet verdi</a:t>
                </a:r>
              </a:p>
            </p:txBody>
          </p:sp>
        </p:grpSp>
        <p:pic>
          <p:nvPicPr>
            <p:cNvPr id="78" name="Bilde 77">
              <a:extLst>
                <a:ext uri="{FF2B5EF4-FFF2-40B4-BE49-F238E27FC236}">
                  <a16:creationId xmlns:a16="http://schemas.microsoft.com/office/drawing/2014/main" id="{AF410AFA-F491-BD77-70BA-D0C0D9E00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81"/>
            <a:stretch/>
          </p:blipFill>
          <p:spPr>
            <a:xfrm>
              <a:off x="7331944" y="497715"/>
              <a:ext cx="2143946" cy="1883535"/>
            </a:xfrm>
            <a:prstGeom prst="rect">
              <a:avLst/>
            </a:prstGeom>
          </p:spPr>
        </p:pic>
      </p:grpSp>
      <p:grpSp>
        <p:nvGrpSpPr>
          <p:cNvPr id="82" name="Gruppe 81">
            <a:extLst>
              <a:ext uri="{FF2B5EF4-FFF2-40B4-BE49-F238E27FC236}">
                <a16:creationId xmlns:a16="http://schemas.microsoft.com/office/drawing/2014/main" id="{D8AD2A34-2E36-DB13-2C01-6A4A4CBED02F}"/>
              </a:ext>
            </a:extLst>
          </p:cNvPr>
          <p:cNvGrpSpPr/>
          <p:nvPr/>
        </p:nvGrpSpPr>
        <p:grpSpPr>
          <a:xfrm>
            <a:off x="5020144" y="4285984"/>
            <a:ext cx="2156112" cy="5658213"/>
            <a:chOff x="5027469" y="497715"/>
            <a:chExt cx="2156112" cy="5658213"/>
          </a:xfrm>
        </p:grpSpPr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8DA35FC6-CF44-3CFE-91FD-0C4F65097EB5}"/>
                </a:ext>
              </a:extLst>
            </p:cNvPr>
            <p:cNvGrpSpPr/>
            <p:nvPr/>
          </p:nvGrpSpPr>
          <p:grpSpPr>
            <a:xfrm>
              <a:off x="5027469" y="499010"/>
              <a:ext cx="2149434" cy="5656918"/>
              <a:chOff x="430479" y="499010"/>
              <a:chExt cx="2149434" cy="5656918"/>
            </a:xfrm>
          </p:grpSpPr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A240D61F-614E-8DEC-6ED4-CC4A21F0140F}"/>
                  </a:ext>
                </a:extLst>
              </p:cNvPr>
              <p:cNvSpPr/>
              <p:nvPr/>
            </p:nvSpPr>
            <p:spPr>
              <a:xfrm>
                <a:off x="430479" y="3189074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3: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Organisasjons-utvikling</a:t>
                </a:r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515D7FA3-70DF-1424-1A43-2ED276C5C853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3AA934B5-C875-35C6-34D3-247468AF2F4D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Kontinuerlig forbedrings-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kultur</a:t>
                </a:r>
              </a:p>
            </p:txBody>
          </p:sp>
        </p:grpSp>
        <p:pic>
          <p:nvPicPr>
            <p:cNvPr id="84" name="Bilde 83">
              <a:extLst>
                <a:ext uri="{FF2B5EF4-FFF2-40B4-BE49-F238E27FC236}">
                  <a16:creationId xmlns:a16="http://schemas.microsoft.com/office/drawing/2014/main" id="{E00C51E9-3012-3F2F-AB0C-901837699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820" t="10064" r="12470" b="7446"/>
            <a:stretch/>
          </p:blipFill>
          <p:spPr>
            <a:xfrm>
              <a:off x="5027469" y="497715"/>
              <a:ext cx="2156112" cy="1885208"/>
            </a:xfrm>
            <a:prstGeom prst="rect">
              <a:avLst/>
            </a:prstGeom>
          </p:spPr>
        </p:pic>
      </p:grp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872FA2C5-777D-EB3B-B54A-88E556C86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5323">
        <p159:morph option="byObject"/>
      </p:transition>
    </mc:Choice>
    <mc:Fallback xmlns="">
      <p:transition spd="slow" advTm="25323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727A9B4-981A-0BC5-6765-E253826D1D83}"/>
              </a:ext>
            </a:extLst>
          </p:cNvPr>
          <p:cNvSpPr txBox="1"/>
          <p:nvPr/>
        </p:nvSpPr>
        <p:spPr>
          <a:xfrm>
            <a:off x="4233552" y="1956329"/>
            <a:ext cx="311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2400" dirty="0">
                <a:latin typeface="Founders Grotesk Text Regular" panose="020B0503030202060204" pitchFamily="34" charset="77"/>
              </a:rPr>
              <a:t>GRUNNHOLDNING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56735DF-2565-B6BF-74C3-83C3C1307FF1}"/>
              </a:ext>
            </a:extLst>
          </p:cNvPr>
          <p:cNvSpPr txBox="1"/>
          <p:nvPr/>
        </p:nvSpPr>
        <p:spPr>
          <a:xfrm>
            <a:off x="2541319" y="2600251"/>
            <a:ext cx="66620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b="1" dirty="0">
                <a:solidFill>
                  <a:srgbClr val="227F64"/>
                </a:solidFill>
                <a:latin typeface="Founders Grotesk Bold" panose="020B0503030202060203" pitchFamily="34" charset="77"/>
              </a:rPr>
              <a:t>Positiv vinkling.</a:t>
            </a:r>
          </a:p>
          <a:p>
            <a:pPr algn="ctr"/>
            <a:r>
              <a:rPr lang="nb-NO" sz="6000" b="1" dirty="0">
                <a:solidFill>
                  <a:srgbClr val="227F64"/>
                </a:solidFill>
                <a:latin typeface="Founders Grotesk Bold" panose="020B0503030202060203" pitchFamily="34" charset="77"/>
              </a:rPr>
              <a:t>Sortering er en selvfølge</a:t>
            </a:r>
            <a:r>
              <a:rPr lang="nb-NO" sz="4400" b="1" dirty="0">
                <a:solidFill>
                  <a:srgbClr val="227F64"/>
                </a:solidFill>
                <a:latin typeface="Founders Grotesk Bold" panose="020B0503030202060203" pitchFamily="34" charset="77"/>
              </a:rPr>
              <a:t>!</a:t>
            </a:r>
          </a:p>
          <a:p>
            <a:pPr algn="l">
              <a:spcAft>
                <a:spcPts val="600"/>
              </a:spcAft>
            </a:pPr>
            <a:endParaRPr lang="nb-NO" sz="2400" dirty="0">
              <a:latin typeface="Founders Grotesk Text Regular" panose="020B05030302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880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727A9B4-981A-0BC5-6765-E253826D1D83}"/>
              </a:ext>
            </a:extLst>
          </p:cNvPr>
          <p:cNvSpPr txBox="1"/>
          <p:nvPr/>
        </p:nvSpPr>
        <p:spPr>
          <a:xfrm>
            <a:off x="4572000" y="1971304"/>
            <a:ext cx="2683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2400" dirty="0">
                <a:latin typeface="Founders Grotesk Text Regular" panose="020B0503030202060204" pitchFamily="34" charset="77"/>
              </a:rPr>
              <a:t>GRUNNIDÈ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56735DF-2565-B6BF-74C3-83C3C1307FF1}"/>
              </a:ext>
            </a:extLst>
          </p:cNvPr>
          <p:cNvSpPr txBox="1"/>
          <p:nvPr/>
        </p:nvSpPr>
        <p:spPr>
          <a:xfrm>
            <a:off x="2226623" y="2425988"/>
            <a:ext cx="754083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6000" b="1" dirty="0">
                <a:solidFill>
                  <a:srgbClr val="227F64"/>
                </a:solidFill>
                <a:latin typeface="Founders Grotesk Bold" panose="020B0503030202060203" pitchFamily="34" charset="77"/>
              </a:rPr>
              <a:t>Vi må bruke navnet for det det er verdt</a:t>
            </a:r>
          </a:p>
          <a:p>
            <a:pPr algn="l">
              <a:spcAft>
                <a:spcPts val="600"/>
              </a:spcAft>
            </a:pPr>
            <a:endParaRPr lang="nb-NO" sz="2400" dirty="0">
              <a:latin typeface="Founders Grotesk Text Regular" panose="020B0503030202060204" pitchFamily="34" charset="77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8A85572-3D90-2CF0-14DF-640D55921DFC}"/>
              </a:ext>
            </a:extLst>
          </p:cNvPr>
          <p:cNvSpPr txBox="1"/>
          <p:nvPr/>
        </p:nvSpPr>
        <p:spPr>
          <a:xfrm>
            <a:off x="4447309" y="4570021"/>
            <a:ext cx="2683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2400" dirty="0">
                <a:latin typeface="Founders Grotesk Text Regular" panose="020B0503030202060204" pitchFamily="34" charset="77"/>
              </a:rPr>
              <a:t>-sitat Toril-</a:t>
            </a:r>
          </a:p>
        </p:txBody>
      </p:sp>
    </p:spTree>
    <p:extLst>
      <p:ext uri="{BB962C8B-B14F-4D97-AF65-F5344CB8AC3E}">
        <p14:creationId xmlns:p14="http://schemas.microsoft.com/office/powerpoint/2010/main" val="607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skjorte&#10;&#10;Automatisk generert beskrivelse">
            <a:extLst>
              <a:ext uri="{FF2B5EF4-FFF2-40B4-BE49-F238E27FC236}">
                <a16:creationId xmlns:a16="http://schemas.microsoft.com/office/drawing/2014/main" id="{1A7D9045-ED16-9931-B9C6-89DA519E5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68" y="-16749"/>
            <a:ext cx="7333064" cy="687474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F2F6232-2F94-895B-BB7E-392E911F539B}"/>
              </a:ext>
            </a:extLst>
          </p:cNvPr>
          <p:cNvSpPr txBox="1"/>
          <p:nvPr/>
        </p:nvSpPr>
        <p:spPr>
          <a:xfrm>
            <a:off x="804189" y="2228670"/>
            <a:ext cx="2838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2800" dirty="0">
                <a:solidFill>
                  <a:srgbClr val="E8583C"/>
                </a:solidFill>
                <a:latin typeface="Founders Grotesk Text Regular" panose="020B0503030202060204" pitchFamily="34" charset="77"/>
              </a:rPr>
              <a:t>- </a:t>
            </a:r>
            <a:r>
              <a:rPr lang="nb-NO" sz="2800" dirty="0">
                <a:solidFill>
                  <a:srgbClr val="D9E9E4"/>
                </a:solidFill>
                <a:latin typeface="Founders Grotesk Text Regular" panose="020B0503030202060204" pitchFamily="34" charset="77"/>
              </a:rPr>
              <a:t>Budskapet i et nøtteskall, med en kreativ «touch» </a:t>
            </a:r>
            <a:r>
              <a:rPr lang="nb-NO" sz="2800" dirty="0">
                <a:solidFill>
                  <a:srgbClr val="E8583C"/>
                </a:solidFill>
                <a:latin typeface="Founders Grotesk Text Regular" panose="020B0503030202060204" pitchFamily="34" charset="77"/>
              </a:rPr>
              <a:t>-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FDC78DB-27F3-5A7C-B359-B7A76086D25D}"/>
              </a:ext>
            </a:extLst>
          </p:cNvPr>
          <p:cNvSpPr txBox="1"/>
          <p:nvPr/>
        </p:nvSpPr>
        <p:spPr>
          <a:xfrm>
            <a:off x="8548918" y="4547640"/>
            <a:ext cx="2838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2800" dirty="0">
                <a:solidFill>
                  <a:srgbClr val="E8583C"/>
                </a:solidFill>
                <a:latin typeface="Founders Grotesk Text Regular" panose="020B0503030202060204" pitchFamily="34" charset="77"/>
              </a:rPr>
              <a:t>- </a:t>
            </a:r>
            <a:r>
              <a:rPr lang="nb-NO" sz="2800" dirty="0">
                <a:solidFill>
                  <a:srgbClr val="D9E9E4"/>
                </a:solidFill>
                <a:latin typeface="Founders Grotesk Text Regular" panose="020B0503030202060204" pitchFamily="34" charset="77"/>
              </a:rPr>
              <a:t>Så -hva mener vi med </a:t>
            </a:r>
            <a:r>
              <a:rPr lang="nb-NO" sz="2800" dirty="0" err="1">
                <a:solidFill>
                  <a:srgbClr val="D9E9E4"/>
                </a:solidFill>
                <a:latin typeface="Founders Grotesk Text Regular" panose="020B0503030202060204" pitchFamily="34" charset="77"/>
              </a:rPr>
              <a:t>shmiiil</a:t>
            </a:r>
            <a:r>
              <a:rPr lang="nb-NO" sz="2800" dirty="0">
                <a:solidFill>
                  <a:srgbClr val="D9E9E4"/>
                </a:solidFill>
                <a:latin typeface="Founders Grotesk Text Regular" panose="020B0503030202060204" pitchFamily="34" charset="77"/>
              </a:rPr>
              <a:t>?</a:t>
            </a:r>
            <a:r>
              <a:rPr lang="nb-NO" sz="2800" dirty="0">
                <a:solidFill>
                  <a:srgbClr val="E8583C"/>
                </a:solidFill>
                <a:latin typeface="Founders Grotesk Text Regular" panose="020B0503030202060204" pitchFamily="34" charset="7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333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9AB2EEDB-2101-4ACC-41E7-758BE322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4" y="1158950"/>
            <a:ext cx="7988005" cy="4758811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2B5E81D-54E0-DF1A-73E9-5342398DCA85}"/>
              </a:ext>
            </a:extLst>
          </p:cNvPr>
          <p:cNvSpPr txBox="1"/>
          <p:nvPr/>
        </p:nvSpPr>
        <p:spPr>
          <a:xfrm>
            <a:off x="7421524" y="3030027"/>
            <a:ext cx="46145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Å </a:t>
            </a:r>
            <a:r>
              <a:rPr lang="nb-NO" sz="1800" b="0" i="0" u="none" strike="noStrike" dirty="0" err="1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shmile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 </a:t>
            </a:r>
          </a:p>
          <a:p>
            <a:pPr algn="l"/>
            <a:r>
              <a:rPr lang="nb-NO" sz="1800" b="0" i="0" u="none" strike="noStrike" dirty="0" err="1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Shmile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 {</a:t>
            </a:r>
            <a:r>
              <a:rPr lang="nb-NO" sz="1800" b="0" i="0" u="none" strike="noStrike" dirty="0" err="1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vb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.} /ˈ∫</a:t>
            </a:r>
            <a:r>
              <a:rPr lang="nb-NO" sz="1800" b="0" i="0" u="none" strike="noStrike" dirty="0" err="1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miːlə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/</a:t>
            </a:r>
          </a:p>
          <a:p>
            <a:pPr algn="l"/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Bøyning: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 </a:t>
            </a:r>
            <a:r>
              <a:rPr lang="nb-NO" sz="1800" b="0" i="0" u="none" strike="noStrike" dirty="0" err="1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Shmile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 / </a:t>
            </a:r>
            <a:r>
              <a:rPr lang="nb-NO" sz="1800" b="0" i="0" u="none" strike="noStrike" dirty="0" err="1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shmiler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 / </a:t>
            </a:r>
            <a:r>
              <a:rPr lang="nb-NO" sz="1800" b="0" i="0" u="none" strike="noStrike" dirty="0" err="1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shmilte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 / har </a:t>
            </a:r>
            <a:r>
              <a:rPr lang="nb-NO" sz="1800" b="0" i="0" u="none" strike="noStrike" dirty="0" err="1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shmilt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 /</a:t>
            </a:r>
          </a:p>
          <a:p>
            <a:pPr algn="l"/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 </a:t>
            </a:r>
          </a:p>
          <a:p>
            <a:pPr algn="l"/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Betydning: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 Å </a:t>
            </a:r>
            <a:r>
              <a:rPr lang="nb-NO" sz="1800" b="0" i="0" u="none" strike="noStrike" dirty="0" err="1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shmile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Founders Grotesk Regular" panose="020B0503030202060203" pitchFamily="34" charset="77"/>
              </a:rPr>
              <a:t> betyr å sortere så godt som du kan, fordi det er en selvfølge å ta vare på ressursene som ligger i avfallet.</a:t>
            </a:r>
          </a:p>
          <a:p>
            <a:pPr algn="l"/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900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727A9B4-981A-0BC5-6765-E253826D1D83}"/>
              </a:ext>
            </a:extLst>
          </p:cNvPr>
          <p:cNvSpPr txBox="1"/>
          <p:nvPr/>
        </p:nvSpPr>
        <p:spPr>
          <a:xfrm>
            <a:off x="4233552" y="1956329"/>
            <a:ext cx="311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2400" dirty="0">
                <a:latin typeface="Founders Grotesk Text Regular" panose="020B0503030202060204" pitchFamily="34" charset="77"/>
              </a:rPr>
              <a:t>AMBISJON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56735DF-2565-B6BF-74C3-83C3C1307FF1}"/>
              </a:ext>
            </a:extLst>
          </p:cNvPr>
          <p:cNvSpPr txBox="1"/>
          <p:nvPr/>
        </p:nvSpPr>
        <p:spPr>
          <a:xfrm>
            <a:off x="3129145" y="2516633"/>
            <a:ext cx="5652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b="1" dirty="0">
                <a:solidFill>
                  <a:srgbClr val="227F64"/>
                </a:solidFill>
                <a:latin typeface="Founders Grotesk Bold" panose="020B0503030202060203" pitchFamily="34" charset="77"/>
              </a:rPr>
              <a:t>Det skal bli ukult å ikke </a:t>
            </a:r>
            <a:r>
              <a:rPr lang="nb-NO" sz="6000" b="1" dirty="0" err="1">
                <a:solidFill>
                  <a:srgbClr val="227F64"/>
                </a:solidFill>
                <a:latin typeface="Founders Grotesk Bold" panose="020B0503030202060203" pitchFamily="34" charset="77"/>
              </a:rPr>
              <a:t>shmile</a:t>
            </a:r>
            <a:r>
              <a:rPr lang="nb-NO" sz="6000" b="1" dirty="0">
                <a:solidFill>
                  <a:srgbClr val="227F64"/>
                </a:solidFill>
                <a:latin typeface="Founders Grotesk Bold" panose="020B0503030202060203" pitchFamily="34" charset="77"/>
              </a:rPr>
              <a:t>!</a:t>
            </a:r>
          </a:p>
          <a:p>
            <a:pPr algn="l">
              <a:spcAft>
                <a:spcPts val="600"/>
              </a:spcAft>
            </a:pPr>
            <a:endParaRPr lang="nb-NO" sz="2400" dirty="0">
              <a:latin typeface="Founders Grotesk Text Regular" panose="020B05030302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3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E631A-A730-99E1-9BC9-DE773CAC6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5A2CBA7-833E-B870-21BA-24A769907F37}"/>
              </a:ext>
            </a:extLst>
          </p:cNvPr>
          <p:cNvSpPr txBox="1"/>
          <p:nvPr/>
        </p:nvSpPr>
        <p:spPr>
          <a:xfrm>
            <a:off x="738038" y="283626"/>
            <a:ext cx="545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7D63"/>
                </a:solidFill>
                <a:effectLst/>
                <a:uLnTx/>
                <a:uFillTx/>
                <a:latin typeface="Copperplate Gothic Bold" panose="020E0705020206020404" pitchFamily="34" charset="0"/>
              </a:rPr>
              <a:t>Fokusområder</a:t>
            </a:r>
          </a:p>
        </p:txBody>
      </p: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BDB6C2EC-599E-45C1-E9C4-ADDE3CDD846C}"/>
              </a:ext>
            </a:extLst>
          </p:cNvPr>
          <p:cNvGrpSpPr/>
          <p:nvPr/>
        </p:nvGrpSpPr>
        <p:grpSpPr>
          <a:xfrm>
            <a:off x="378170" y="4287286"/>
            <a:ext cx="2162996" cy="5658212"/>
            <a:chOff x="411429" y="497716"/>
            <a:chExt cx="2162996" cy="5658212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1EA04659-170C-12D8-CDBF-B1CF8DCE2D3C}"/>
                </a:ext>
              </a:extLst>
            </p:cNvPr>
            <p:cNvGrpSpPr/>
            <p:nvPr/>
          </p:nvGrpSpPr>
          <p:grpSpPr>
            <a:xfrm>
              <a:off x="411429" y="499010"/>
              <a:ext cx="2149434" cy="5656918"/>
              <a:chOff x="430479" y="499010"/>
              <a:chExt cx="2149434" cy="5656918"/>
            </a:xfrm>
          </p:grpSpPr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33689979-FBD2-902B-93EB-C1D9D04B417F}"/>
                  </a:ext>
                </a:extLst>
              </p:cNvPr>
              <p:cNvSpPr/>
              <p:nvPr/>
            </p:nvSpPr>
            <p:spPr>
              <a:xfrm>
                <a:off x="430479" y="3244493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1: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Innsamling og logistikk</a:t>
                </a:r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CD6F8D9D-F0A0-A776-8745-6856FC7F52FB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D3BDBD53-E3B5-677B-41E1-732DF4B4D049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Redusere klimaavtrykk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 en bærekraftig avfallsflyt</a:t>
                </a:r>
              </a:p>
            </p:txBody>
          </p:sp>
        </p:grpSp>
        <p:pic>
          <p:nvPicPr>
            <p:cNvPr id="60" name="Bilde 59">
              <a:extLst>
                <a:ext uri="{FF2B5EF4-FFF2-40B4-BE49-F238E27FC236}">
                  <a16:creationId xmlns:a16="http://schemas.microsoft.com/office/drawing/2014/main" id="{EA77E113-7F7B-356C-82FE-19A38845F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29" y="497716"/>
              <a:ext cx="2162996" cy="1885208"/>
            </a:xfrm>
            <a:prstGeom prst="rect">
              <a:avLst/>
            </a:prstGeom>
          </p:spPr>
        </p:pic>
      </p:grp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7B4794F9-03FB-8BA0-D59E-1363FAD31DCA}"/>
              </a:ext>
            </a:extLst>
          </p:cNvPr>
          <p:cNvGrpSpPr/>
          <p:nvPr/>
        </p:nvGrpSpPr>
        <p:grpSpPr>
          <a:xfrm>
            <a:off x="9619775" y="4285985"/>
            <a:ext cx="2153471" cy="5658212"/>
            <a:chOff x="9627100" y="497716"/>
            <a:chExt cx="2153471" cy="5658212"/>
          </a:xfrm>
        </p:grpSpPr>
        <p:grpSp>
          <p:nvGrpSpPr>
            <p:cNvPr id="65" name="Gruppe 64">
              <a:extLst>
                <a:ext uri="{FF2B5EF4-FFF2-40B4-BE49-F238E27FC236}">
                  <a16:creationId xmlns:a16="http://schemas.microsoft.com/office/drawing/2014/main" id="{6046C338-816E-74D5-BF2A-5DB1908F5F71}"/>
                </a:ext>
              </a:extLst>
            </p:cNvPr>
            <p:cNvGrpSpPr/>
            <p:nvPr/>
          </p:nvGrpSpPr>
          <p:grpSpPr>
            <a:xfrm>
              <a:off x="9631137" y="499010"/>
              <a:ext cx="2149434" cy="5656918"/>
              <a:chOff x="430479" y="499010"/>
              <a:chExt cx="2149434" cy="56569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E1C08575-8F94-0996-ED25-C733ED6B9D26}"/>
                  </a:ext>
                </a:extLst>
              </p:cNvPr>
              <p:cNvSpPr/>
              <p:nvPr/>
            </p:nvSpPr>
            <p:spPr>
              <a:xfrm>
                <a:off x="430479" y="3179838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5: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Digitalisering og teknologi</a:t>
                </a:r>
              </a:p>
            </p:txBody>
          </p:sp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68D314EF-F8BF-3728-2C8E-5D1CA97A9054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79FB0529-07CC-A305-7D99-69B5A39F2882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Bedre samhandling og kostnads-effektivitet</a:t>
                </a:r>
              </a:p>
            </p:txBody>
          </p:sp>
        </p:grpSp>
        <p:pic>
          <p:nvPicPr>
            <p:cNvPr id="66" name="Bilde 65">
              <a:extLst>
                <a:ext uri="{FF2B5EF4-FFF2-40B4-BE49-F238E27FC236}">
                  <a16:creationId xmlns:a16="http://schemas.microsoft.com/office/drawing/2014/main" id="{727E29B0-C8C1-CE37-C479-B42CC23CA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21" r="494"/>
            <a:stretch/>
          </p:blipFill>
          <p:spPr>
            <a:xfrm>
              <a:off x="9627100" y="497716"/>
              <a:ext cx="2151165" cy="1885208"/>
            </a:xfrm>
            <a:prstGeom prst="rect">
              <a:avLst/>
            </a:prstGeom>
          </p:spPr>
        </p:pic>
      </p:grpSp>
      <p:grpSp>
        <p:nvGrpSpPr>
          <p:cNvPr id="70" name="Gruppe 69">
            <a:extLst>
              <a:ext uri="{FF2B5EF4-FFF2-40B4-BE49-F238E27FC236}">
                <a16:creationId xmlns:a16="http://schemas.microsoft.com/office/drawing/2014/main" id="{FC714576-26BC-5532-2AB0-DB4B1B76426E}"/>
              </a:ext>
            </a:extLst>
          </p:cNvPr>
          <p:cNvGrpSpPr/>
          <p:nvPr/>
        </p:nvGrpSpPr>
        <p:grpSpPr>
          <a:xfrm>
            <a:off x="2705938" y="4295225"/>
            <a:ext cx="2149434" cy="5658860"/>
            <a:chOff x="2713263" y="497715"/>
            <a:chExt cx="2149434" cy="5658860"/>
          </a:xfrm>
        </p:grpSpPr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7C20D32D-8C04-668B-3B9A-3B01D155F7DA}"/>
                </a:ext>
              </a:extLst>
            </p:cNvPr>
            <p:cNvGrpSpPr/>
            <p:nvPr/>
          </p:nvGrpSpPr>
          <p:grpSpPr>
            <a:xfrm>
              <a:off x="2713263" y="499657"/>
              <a:ext cx="2149434" cy="5656918"/>
              <a:chOff x="430479" y="499010"/>
              <a:chExt cx="2149434" cy="5656918"/>
            </a:xfrm>
          </p:grpSpPr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837562C9-B04F-54A9-50BF-EABC5D991655}"/>
                  </a:ext>
                </a:extLst>
              </p:cNvPr>
              <p:cNvSpPr/>
              <p:nvPr/>
            </p:nvSpPr>
            <p:spPr>
              <a:xfrm>
                <a:off x="430479" y="3198310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2: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Kunde-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mobilisering</a:t>
                </a:r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C2BB0C5B-0BE4-8DAD-0FD2-D4436268B462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8EA0D2B8-687D-C608-FD30-E5715339186F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Motivere kundene til å ta et større miljøansvar</a:t>
                </a:r>
              </a:p>
            </p:txBody>
          </p:sp>
        </p:grpSp>
        <p:pic>
          <p:nvPicPr>
            <p:cNvPr id="72" name="Bilde 71">
              <a:extLst>
                <a:ext uri="{FF2B5EF4-FFF2-40B4-BE49-F238E27FC236}">
                  <a16:creationId xmlns:a16="http://schemas.microsoft.com/office/drawing/2014/main" id="{1380687A-8455-F828-ECFB-0612DBCA9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16108" r="1854"/>
            <a:stretch/>
          </p:blipFill>
          <p:spPr>
            <a:xfrm>
              <a:off x="2718751" y="497715"/>
              <a:ext cx="2143946" cy="1885208"/>
            </a:xfrm>
            <a:prstGeom prst="rect">
              <a:avLst/>
            </a:prstGeom>
          </p:spPr>
        </p:pic>
      </p:grp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1091E120-5520-19C7-ED23-78B2B71AEE3A}"/>
              </a:ext>
            </a:extLst>
          </p:cNvPr>
          <p:cNvGrpSpPr/>
          <p:nvPr/>
        </p:nvGrpSpPr>
        <p:grpSpPr>
          <a:xfrm>
            <a:off x="7321978" y="4285984"/>
            <a:ext cx="2149434" cy="5658213"/>
            <a:chOff x="7329303" y="497715"/>
            <a:chExt cx="2149434" cy="5658213"/>
          </a:xfrm>
        </p:grpSpPr>
        <p:grpSp>
          <p:nvGrpSpPr>
            <p:cNvPr id="77" name="Gruppe 76">
              <a:extLst>
                <a:ext uri="{FF2B5EF4-FFF2-40B4-BE49-F238E27FC236}">
                  <a16:creationId xmlns:a16="http://schemas.microsoft.com/office/drawing/2014/main" id="{6095BEAC-9AF0-4089-CDFC-836B8F88BA1F}"/>
                </a:ext>
              </a:extLst>
            </p:cNvPr>
            <p:cNvGrpSpPr/>
            <p:nvPr/>
          </p:nvGrpSpPr>
          <p:grpSpPr>
            <a:xfrm>
              <a:off x="7329303" y="499010"/>
              <a:ext cx="2149434" cy="5656918"/>
              <a:chOff x="430479" y="499010"/>
              <a:chExt cx="2149434" cy="5656918"/>
            </a:xfrm>
          </p:grpSpPr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100996EF-1F91-D64E-1055-86EA3173FB34}"/>
                  </a:ext>
                </a:extLst>
              </p:cNvPr>
              <p:cNvSpPr/>
              <p:nvPr/>
            </p:nvSpPr>
            <p:spPr>
              <a:xfrm>
                <a:off x="430479" y="3161364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4: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Avfalls-behandling og infrastruktur</a:t>
                </a:r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C578EC22-FD41-9A61-5706-F64BDFBD49C7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FAEFCB4C-C126-111D-EB8E-A60828573568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Øke lokal håndtering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 avfallet verdi</a:t>
                </a:r>
              </a:p>
            </p:txBody>
          </p:sp>
        </p:grpSp>
        <p:pic>
          <p:nvPicPr>
            <p:cNvPr id="78" name="Bilde 77">
              <a:extLst>
                <a:ext uri="{FF2B5EF4-FFF2-40B4-BE49-F238E27FC236}">
                  <a16:creationId xmlns:a16="http://schemas.microsoft.com/office/drawing/2014/main" id="{E1D180CF-46AF-9CD6-A830-23977E3C8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81"/>
            <a:stretch/>
          </p:blipFill>
          <p:spPr>
            <a:xfrm>
              <a:off x="7331944" y="497715"/>
              <a:ext cx="2143946" cy="1883535"/>
            </a:xfrm>
            <a:prstGeom prst="rect">
              <a:avLst/>
            </a:prstGeom>
          </p:spPr>
        </p:pic>
      </p:grpSp>
      <p:grpSp>
        <p:nvGrpSpPr>
          <p:cNvPr id="82" name="Gruppe 81">
            <a:extLst>
              <a:ext uri="{FF2B5EF4-FFF2-40B4-BE49-F238E27FC236}">
                <a16:creationId xmlns:a16="http://schemas.microsoft.com/office/drawing/2014/main" id="{54A95711-0DA4-3F23-1BAE-1C291B1A1464}"/>
              </a:ext>
            </a:extLst>
          </p:cNvPr>
          <p:cNvGrpSpPr/>
          <p:nvPr/>
        </p:nvGrpSpPr>
        <p:grpSpPr>
          <a:xfrm>
            <a:off x="5020144" y="1071725"/>
            <a:ext cx="2156112" cy="5658213"/>
            <a:chOff x="5027469" y="497715"/>
            <a:chExt cx="2156112" cy="5658213"/>
          </a:xfrm>
        </p:grpSpPr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C085C66B-1A54-DE04-6CF3-715383EB7F19}"/>
                </a:ext>
              </a:extLst>
            </p:cNvPr>
            <p:cNvGrpSpPr/>
            <p:nvPr/>
          </p:nvGrpSpPr>
          <p:grpSpPr>
            <a:xfrm>
              <a:off x="5027469" y="499010"/>
              <a:ext cx="2149434" cy="5656918"/>
              <a:chOff x="430479" y="499010"/>
              <a:chExt cx="2149434" cy="5656918"/>
            </a:xfrm>
          </p:grpSpPr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325BBDB5-AB24-1FDB-3CA6-BCCE8399FF19}"/>
                  </a:ext>
                </a:extLst>
              </p:cNvPr>
              <p:cNvSpPr/>
              <p:nvPr/>
            </p:nvSpPr>
            <p:spPr>
              <a:xfrm>
                <a:off x="430479" y="2385512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3: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Organisasjons-utvikling</a:t>
                </a:r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8AB63917-F019-ACA1-D535-FF2E9FEF209A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CA7EB4B4-2917-E1F5-202E-099FE572688F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Kontinuerlig forbedrings-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kultur</a:t>
                </a:r>
              </a:p>
            </p:txBody>
          </p:sp>
        </p:grpSp>
        <p:pic>
          <p:nvPicPr>
            <p:cNvPr id="84" name="Bilde 83">
              <a:extLst>
                <a:ext uri="{FF2B5EF4-FFF2-40B4-BE49-F238E27FC236}">
                  <a16:creationId xmlns:a16="http://schemas.microsoft.com/office/drawing/2014/main" id="{8CE9A10B-6C40-55FC-6979-828E59D4D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820" t="10064" r="12470" b="7446"/>
            <a:stretch/>
          </p:blipFill>
          <p:spPr>
            <a:xfrm>
              <a:off x="5027469" y="497715"/>
              <a:ext cx="2156112" cy="1885208"/>
            </a:xfrm>
            <a:prstGeom prst="rect">
              <a:avLst/>
            </a:prstGeom>
          </p:spPr>
        </p:pic>
      </p:grp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97C8F373-3286-BFE1-6980-F4CB8C089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8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987">
        <p159:morph option="byObject"/>
      </p:transition>
    </mc:Choice>
    <mc:Fallback xmlns="">
      <p:transition spd="slow" advTm="3098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70E32-E13A-9F52-3AA2-24E47D5A3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D6E60A7-2486-4237-E571-30D1507FCF39}"/>
              </a:ext>
            </a:extLst>
          </p:cNvPr>
          <p:cNvSpPr txBox="1"/>
          <p:nvPr/>
        </p:nvSpPr>
        <p:spPr>
          <a:xfrm>
            <a:off x="738038" y="283626"/>
            <a:ext cx="545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7D63"/>
                </a:solidFill>
                <a:effectLst/>
                <a:uLnTx/>
                <a:uFillTx/>
                <a:latin typeface="Copperplate Gothic Bold" panose="020E0705020206020404" pitchFamily="34" charset="0"/>
              </a:rPr>
              <a:t>Fokusområder</a:t>
            </a:r>
          </a:p>
        </p:txBody>
      </p: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3AF9C987-525F-3B1A-DA1B-21A0FD28BD75}"/>
              </a:ext>
            </a:extLst>
          </p:cNvPr>
          <p:cNvGrpSpPr/>
          <p:nvPr/>
        </p:nvGrpSpPr>
        <p:grpSpPr>
          <a:xfrm>
            <a:off x="378170" y="4287286"/>
            <a:ext cx="2162996" cy="5658212"/>
            <a:chOff x="411429" y="497716"/>
            <a:chExt cx="2162996" cy="5658212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0F6827AD-811A-D212-AAE2-0D93896AE8BC}"/>
                </a:ext>
              </a:extLst>
            </p:cNvPr>
            <p:cNvGrpSpPr/>
            <p:nvPr/>
          </p:nvGrpSpPr>
          <p:grpSpPr>
            <a:xfrm>
              <a:off x="411429" y="499010"/>
              <a:ext cx="2149434" cy="5656918"/>
              <a:chOff x="430479" y="499010"/>
              <a:chExt cx="2149434" cy="5656918"/>
            </a:xfrm>
          </p:grpSpPr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1E571A0C-EE88-3CBC-67A0-F0BBB36AA354}"/>
                  </a:ext>
                </a:extLst>
              </p:cNvPr>
              <p:cNvSpPr/>
              <p:nvPr/>
            </p:nvSpPr>
            <p:spPr>
              <a:xfrm>
                <a:off x="430479" y="3142890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1: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Innsamling og logistikk</a:t>
                </a:r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B381B3FD-05AC-9E43-19CE-C4F780C2BC0B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90950D20-A560-19C6-C69C-6285BF03B4A5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Redusere klimaavtrykk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 en bærekraftig avfallsflyt</a:t>
                </a:r>
              </a:p>
            </p:txBody>
          </p:sp>
        </p:grpSp>
        <p:pic>
          <p:nvPicPr>
            <p:cNvPr id="60" name="Bilde 59">
              <a:extLst>
                <a:ext uri="{FF2B5EF4-FFF2-40B4-BE49-F238E27FC236}">
                  <a16:creationId xmlns:a16="http://schemas.microsoft.com/office/drawing/2014/main" id="{BED07950-0A32-336A-F4A1-F8CE4B3D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29" y="497716"/>
              <a:ext cx="2162996" cy="1885208"/>
            </a:xfrm>
            <a:prstGeom prst="rect">
              <a:avLst/>
            </a:prstGeom>
          </p:spPr>
        </p:pic>
      </p:grp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8CD8FDD8-72F8-F0B3-4F48-DB7B24ACB852}"/>
              </a:ext>
            </a:extLst>
          </p:cNvPr>
          <p:cNvGrpSpPr/>
          <p:nvPr/>
        </p:nvGrpSpPr>
        <p:grpSpPr>
          <a:xfrm>
            <a:off x="9619775" y="4285985"/>
            <a:ext cx="2153471" cy="5658212"/>
            <a:chOff x="9627100" y="497716"/>
            <a:chExt cx="2153471" cy="5658212"/>
          </a:xfrm>
        </p:grpSpPr>
        <p:grpSp>
          <p:nvGrpSpPr>
            <p:cNvPr id="65" name="Gruppe 64">
              <a:extLst>
                <a:ext uri="{FF2B5EF4-FFF2-40B4-BE49-F238E27FC236}">
                  <a16:creationId xmlns:a16="http://schemas.microsoft.com/office/drawing/2014/main" id="{9AF82455-76F0-E0EB-C84A-C773B8C8963C}"/>
                </a:ext>
              </a:extLst>
            </p:cNvPr>
            <p:cNvGrpSpPr/>
            <p:nvPr/>
          </p:nvGrpSpPr>
          <p:grpSpPr>
            <a:xfrm>
              <a:off x="9631137" y="499010"/>
              <a:ext cx="2149434" cy="5656918"/>
              <a:chOff x="430479" y="499010"/>
              <a:chExt cx="2149434" cy="56569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2C73AD9B-C835-1467-BB0F-9296C34D5F39}"/>
                  </a:ext>
                </a:extLst>
              </p:cNvPr>
              <p:cNvSpPr/>
              <p:nvPr/>
            </p:nvSpPr>
            <p:spPr>
              <a:xfrm>
                <a:off x="430479" y="3179838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5: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Digitalisering og teknologi</a:t>
                </a:r>
              </a:p>
            </p:txBody>
          </p:sp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426C847B-CB4B-1E39-2131-4CE3D3330438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DFC03DF4-4471-22C0-1844-FF564EF8D0FC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Bedre samhandling og kostnads-effektivitet</a:t>
                </a:r>
              </a:p>
            </p:txBody>
          </p:sp>
        </p:grpSp>
        <p:pic>
          <p:nvPicPr>
            <p:cNvPr id="66" name="Bilde 65">
              <a:extLst>
                <a:ext uri="{FF2B5EF4-FFF2-40B4-BE49-F238E27FC236}">
                  <a16:creationId xmlns:a16="http://schemas.microsoft.com/office/drawing/2014/main" id="{8957C8E1-6935-6D0E-FD77-933CDCA51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21" r="494"/>
            <a:stretch/>
          </p:blipFill>
          <p:spPr>
            <a:xfrm>
              <a:off x="9627100" y="497716"/>
              <a:ext cx="2151165" cy="1885208"/>
            </a:xfrm>
            <a:prstGeom prst="rect">
              <a:avLst/>
            </a:prstGeom>
          </p:spPr>
        </p:pic>
      </p:grpSp>
      <p:grpSp>
        <p:nvGrpSpPr>
          <p:cNvPr id="70" name="Gruppe 69">
            <a:extLst>
              <a:ext uri="{FF2B5EF4-FFF2-40B4-BE49-F238E27FC236}">
                <a16:creationId xmlns:a16="http://schemas.microsoft.com/office/drawing/2014/main" id="{238D3D26-1670-5B6A-057A-165DA1418031}"/>
              </a:ext>
            </a:extLst>
          </p:cNvPr>
          <p:cNvGrpSpPr/>
          <p:nvPr/>
        </p:nvGrpSpPr>
        <p:grpSpPr>
          <a:xfrm>
            <a:off x="2705938" y="4295225"/>
            <a:ext cx="2149434" cy="5658860"/>
            <a:chOff x="2713263" y="497715"/>
            <a:chExt cx="2149434" cy="5658860"/>
          </a:xfrm>
        </p:grpSpPr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D58F514E-C3DD-87B3-40C2-241FB550AC14}"/>
                </a:ext>
              </a:extLst>
            </p:cNvPr>
            <p:cNvGrpSpPr/>
            <p:nvPr/>
          </p:nvGrpSpPr>
          <p:grpSpPr>
            <a:xfrm>
              <a:off x="2713263" y="499657"/>
              <a:ext cx="2149434" cy="5656918"/>
              <a:chOff x="430479" y="499010"/>
              <a:chExt cx="2149434" cy="5656918"/>
            </a:xfrm>
          </p:grpSpPr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5557EAE1-17CA-8C6C-30BB-A765A0473B3B}"/>
                  </a:ext>
                </a:extLst>
              </p:cNvPr>
              <p:cNvSpPr/>
              <p:nvPr/>
            </p:nvSpPr>
            <p:spPr>
              <a:xfrm>
                <a:off x="430479" y="3152127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2: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Kunde-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mobilisering</a:t>
                </a:r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64D3C1CC-85D7-F9AB-9E6C-E4CBAA7650B8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D776E549-1604-DFD9-65A1-4B1B12F50A81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Motivere kundene til å ta et større miljøansvar</a:t>
                </a:r>
              </a:p>
            </p:txBody>
          </p:sp>
        </p:grpSp>
        <p:pic>
          <p:nvPicPr>
            <p:cNvPr id="72" name="Bilde 71">
              <a:extLst>
                <a:ext uri="{FF2B5EF4-FFF2-40B4-BE49-F238E27FC236}">
                  <a16:creationId xmlns:a16="http://schemas.microsoft.com/office/drawing/2014/main" id="{CAF260F1-D76C-5DB4-9F70-00D5741EC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16108" r="1854"/>
            <a:stretch/>
          </p:blipFill>
          <p:spPr>
            <a:xfrm>
              <a:off x="2718751" y="497715"/>
              <a:ext cx="2143946" cy="1885208"/>
            </a:xfrm>
            <a:prstGeom prst="rect">
              <a:avLst/>
            </a:prstGeom>
          </p:spPr>
        </p:pic>
      </p:grp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26E1BEC7-37CC-4F88-5B8C-96623951BD9F}"/>
              </a:ext>
            </a:extLst>
          </p:cNvPr>
          <p:cNvGrpSpPr/>
          <p:nvPr/>
        </p:nvGrpSpPr>
        <p:grpSpPr>
          <a:xfrm>
            <a:off x="7321978" y="1062491"/>
            <a:ext cx="2149434" cy="5658213"/>
            <a:chOff x="7329303" y="497715"/>
            <a:chExt cx="2149434" cy="5658213"/>
          </a:xfrm>
        </p:grpSpPr>
        <p:grpSp>
          <p:nvGrpSpPr>
            <p:cNvPr id="77" name="Gruppe 76">
              <a:extLst>
                <a:ext uri="{FF2B5EF4-FFF2-40B4-BE49-F238E27FC236}">
                  <a16:creationId xmlns:a16="http://schemas.microsoft.com/office/drawing/2014/main" id="{E994523F-D075-661F-C2DC-9694B28AB9C8}"/>
                </a:ext>
              </a:extLst>
            </p:cNvPr>
            <p:cNvGrpSpPr/>
            <p:nvPr/>
          </p:nvGrpSpPr>
          <p:grpSpPr>
            <a:xfrm>
              <a:off x="7329303" y="499010"/>
              <a:ext cx="2149434" cy="5656918"/>
              <a:chOff x="430479" y="499010"/>
              <a:chExt cx="2149434" cy="5656918"/>
            </a:xfrm>
          </p:grpSpPr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FF6DD700-5AAF-0439-1AD7-62DB35F5CE86}"/>
                  </a:ext>
                </a:extLst>
              </p:cNvPr>
              <p:cNvSpPr/>
              <p:nvPr/>
            </p:nvSpPr>
            <p:spPr>
              <a:xfrm>
                <a:off x="430479" y="2385512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4: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Avfalls-behandling og infrastruktur</a:t>
                </a:r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0EA9F2A4-C4CD-58E1-2C52-B0660E0A7955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13DA606E-41D9-29A5-D264-5DB5176B97F4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Øke lokal håndtering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 avfallet verdi</a:t>
                </a:r>
              </a:p>
            </p:txBody>
          </p:sp>
        </p:grpSp>
        <p:pic>
          <p:nvPicPr>
            <p:cNvPr id="78" name="Bilde 77">
              <a:extLst>
                <a:ext uri="{FF2B5EF4-FFF2-40B4-BE49-F238E27FC236}">
                  <a16:creationId xmlns:a16="http://schemas.microsoft.com/office/drawing/2014/main" id="{7ACE1A93-30B1-E74F-FBD3-CF47A76FC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81"/>
            <a:stretch/>
          </p:blipFill>
          <p:spPr>
            <a:xfrm>
              <a:off x="7331944" y="497715"/>
              <a:ext cx="2143946" cy="1883535"/>
            </a:xfrm>
            <a:prstGeom prst="rect">
              <a:avLst/>
            </a:prstGeom>
          </p:spPr>
        </p:pic>
      </p:grpSp>
      <p:grpSp>
        <p:nvGrpSpPr>
          <p:cNvPr id="82" name="Gruppe 81">
            <a:extLst>
              <a:ext uri="{FF2B5EF4-FFF2-40B4-BE49-F238E27FC236}">
                <a16:creationId xmlns:a16="http://schemas.microsoft.com/office/drawing/2014/main" id="{C9291297-AA2B-50A8-C34D-E7E16F6398E1}"/>
              </a:ext>
            </a:extLst>
          </p:cNvPr>
          <p:cNvGrpSpPr/>
          <p:nvPr/>
        </p:nvGrpSpPr>
        <p:grpSpPr>
          <a:xfrm>
            <a:off x="5020144" y="4285982"/>
            <a:ext cx="2156112" cy="5658213"/>
            <a:chOff x="5027469" y="497715"/>
            <a:chExt cx="2156112" cy="5658213"/>
          </a:xfrm>
        </p:grpSpPr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C9902643-FC36-822B-52BB-F7CCC1BBE9E0}"/>
                </a:ext>
              </a:extLst>
            </p:cNvPr>
            <p:cNvGrpSpPr/>
            <p:nvPr/>
          </p:nvGrpSpPr>
          <p:grpSpPr>
            <a:xfrm>
              <a:off x="5027469" y="499010"/>
              <a:ext cx="2149434" cy="5656918"/>
              <a:chOff x="430479" y="499010"/>
              <a:chExt cx="2149434" cy="5656918"/>
            </a:xfrm>
          </p:grpSpPr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30BB2BA3-19A0-713B-E5F5-5D9BEABECE61}"/>
                  </a:ext>
                </a:extLst>
              </p:cNvPr>
              <p:cNvSpPr/>
              <p:nvPr/>
            </p:nvSpPr>
            <p:spPr>
              <a:xfrm>
                <a:off x="430479" y="3179838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3: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Organisasjons-utvikling</a:t>
                </a:r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8893E40B-CE1A-23B9-8F3F-930ED544CDF6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09E26A53-FE7F-DAD5-DE4E-AA16DD5839E7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Kontinuerlig forbedrings-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kultur</a:t>
                </a:r>
              </a:p>
            </p:txBody>
          </p:sp>
        </p:grpSp>
        <p:pic>
          <p:nvPicPr>
            <p:cNvPr id="84" name="Bilde 83">
              <a:extLst>
                <a:ext uri="{FF2B5EF4-FFF2-40B4-BE49-F238E27FC236}">
                  <a16:creationId xmlns:a16="http://schemas.microsoft.com/office/drawing/2014/main" id="{FB9B739F-EA66-4C23-4BEE-D21B5DE8C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820" t="10064" r="12470" b="7446"/>
            <a:stretch/>
          </p:blipFill>
          <p:spPr>
            <a:xfrm>
              <a:off x="5027469" y="497715"/>
              <a:ext cx="2156112" cy="1885208"/>
            </a:xfrm>
            <a:prstGeom prst="rect">
              <a:avLst/>
            </a:prstGeom>
          </p:spPr>
        </p:pic>
      </p:grp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D08917FD-1C3B-FD22-8D2F-49CF04234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1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996">
        <p159:morph option="byObject"/>
      </p:transition>
    </mc:Choice>
    <mc:Fallback xmlns="">
      <p:transition spd="slow" advTm="2399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91F50-DF85-38A5-4C12-0A1705070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D1C4CA67-BED6-6422-AA4F-2EF6DF991A34}"/>
              </a:ext>
            </a:extLst>
          </p:cNvPr>
          <p:cNvSpPr txBox="1"/>
          <p:nvPr/>
        </p:nvSpPr>
        <p:spPr>
          <a:xfrm>
            <a:off x="738038" y="283626"/>
            <a:ext cx="545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7D63"/>
                </a:solidFill>
                <a:effectLst/>
                <a:uLnTx/>
                <a:uFillTx/>
                <a:latin typeface="Copperplate Gothic Bold" panose="020E0705020206020404" pitchFamily="34" charset="0"/>
              </a:rPr>
              <a:t>Fokusområder</a:t>
            </a:r>
          </a:p>
        </p:txBody>
      </p: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82DA9071-17CF-DECC-8858-9303CDA1B8A2}"/>
              </a:ext>
            </a:extLst>
          </p:cNvPr>
          <p:cNvGrpSpPr/>
          <p:nvPr/>
        </p:nvGrpSpPr>
        <p:grpSpPr>
          <a:xfrm>
            <a:off x="378170" y="4287286"/>
            <a:ext cx="2162996" cy="5658212"/>
            <a:chOff x="411429" y="497716"/>
            <a:chExt cx="2162996" cy="5658212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87BF87C6-A38A-8349-F2A4-60EA389D84C5}"/>
                </a:ext>
              </a:extLst>
            </p:cNvPr>
            <p:cNvGrpSpPr/>
            <p:nvPr/>
          </p:nvGrpSpPr>
          <p:grpSpPr>
            <a:xfrm>
              <a:off x="411429" y="499010"/>
              <a:ext cx="2149434" cy="5656918"/>
              <a:chOff x="430479" y="499010"/>
              <a:chExt cx="2149434" cy="5656918"/>
            </a:xfrm>
          </p:grpSpPr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714057FF-1107-039F-3892-4E24722E16BB}"/>
                  </a:ext>
                </a:extLst>
              </p:cNvPr>
              <p:cNvSpPr/>
              <p:nvPr/>
            </p:nvSpPr>
            <p:spPr>
              <a:xfrm>
                <a:off x="430479" y="3179838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1: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Innsamling og logistikk</a:t>
                </a:r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1CB15E92-526E-1C18-41DB-8642EF9E9374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66747C28-D8C2-2A9C-E6D2-ECC71AFBA46E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Redusere klimaavtrykk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 en bærekraftig avfallsflyt</a:t>
                </a:r>
              </a:p>
            </p:txBody>
          </p:sp>
        </p:grpSp>
        <p:pic>
          <p:nvPicPr>
            <p:cNvPr id="60" name="Bilde 59">
              <a:extLst>
                <a:ext uri="{FF2B5EF4-FFF2-40B4-BE49-F238E27FC236}">
                  <a16:creationId xmlns:a16="http://schemas.microsoft.com/office/drawing/2014/main" id="{CAAE94F6-C094-7BE0-91F2-50B06BE76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29" y="497716"/>
              <a:ext cx="2162996" cy="1885208"/>
            </a:xfrm>
            <a:prstGeom prst="rect">
              <a:avLst/>
            </a:prstGeom>
          </p:spPr>
        </p:pic>
      </p:grp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4345E734-EE4F-7FC4-1C48-82A5A67E60F8}"/>
              </a:ext>
            </a:extLst>
          </p:cNvPr>
          <p:cNvGrpSpPr/>
          <p:nvPr/>
        </p:nvGrpSpPr>
        <p:grpSpPr>
          <a:xfrm>
            <a:off x="9619775" y="1071729"/>
            <a:ext cx="2153471" cy="5658212"/>
            <a:chOff x="9627100" y="497716"/>
            <a:chExt cx="2153471" cy="5658212"/>
          </a:xfrm>
        </p:grpSpPr>
        <p:grpSp>
          <p:nvGrpSpPr>
            <p:cNvPr id="65" name="Gruppe 64">
              <a:extLst>
                <a:ext uri="{FF2B5EF4-FFF2-40B4-BE49-F238E27FC236}">
                  <a16:creationId xmlns:a16="http://schemas.microsoft.com/office/drawing/2014/main" id="{19495697-F827-2265-1075-768AA9CF2890}"/>
                </a:ext>
              </a:extLst>
            </p:cNvPr>
            <p:cNvGrpSpPr/>
            <p:nvPr/>
          </p:nvGrpSpPr>
          <p:grpSpPr>
            <a:xfrm>
              <a:off x="9631137" y="499010"/>
              <a:ext cx="2149434" cy="5656918"/>
              <a:chOff x="430479" y="499010"/>
              <a:chExt cx="2149434" cy="56569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D1DE94B-0654-36FF-92BA-5CF67716A758}"/>
                  </a:ext>
                </a:extLst>
              </p:cNvPr>
              <p:cNvSpPr/>
              <p:nvPr/>
            </p:nvSpPr>
            <p:spPr>
              <a:xfrm>
                <a:off x="430479" y="2385512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5: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Digitalisering og teknologi</a:t>
                </a:r>
              </a:p>
            </p:txBody>
          </p:sp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9007DB1E-9711-D731-5FB1-730FB7A3678B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935B424E-5504-5B0D-4C24-7F80C0C9D342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Bedre samhandling og kostnads-effektivitet</a:t>
                </a:r>
              </a:p>
            </p:txBody>
          </p:sp>
        </p:grpSp>
        <p:pic>
          <p:nvPicPr>
            <p:cNvPr id="66" name="Bilde 65">
              <a:extLst>
                <a:ext uri="{FF2B5EF4-FFF2-40B4-BE49-F238E27FC236}">
                  <a16:creationId xmlns:a16="http://schemas.microsoft.com/office/drawing/2014/main" id="{EE5F34E2-3A77-C848-BBF5-A90D2E2C9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21" r="494"/>
            <a:stretch/>
          </p:blipFill>
          <p:spPr>
            <a:xfrm>
              <a:off x="9627100" y="497716"/>
              <a:ext cx="2151165" cy="1885208"/>
            </a:xfrm>
            <a:prstGeom prst="rect">
              <a:avLst/>
            </a:prstGeom>
          </p:spPr>
        </p:pic>
      </p:grpSp>
      <p:grpSp>
        <p:nvGrpSpPr>
          <p:cNvPr id="70" name="Gruppe 69">
            <a:extLst>
              <a:ext uri="{FF2B5EF4-FFF2-40B4-BE49-F238E27FC236}">
                <a16:creationId xmlns:a16="http://schemas.microsoft.com/office/drawing/2014/main" id="{2435183C-7C79-4A8D-7642-F9174A51418D}"/>
              </a:ext>
            </a:extLst>
          </p:cNvPr>
          <p:cNvGrpSpPr/>
          <p:nvPr/>
        </p:nvGrpSpPr>
        <p:grpSpPr>
          <a:xfrm>
            <a:off x="2705938" y="4295225"/>
            <a:ext cx="2149434" cy="5658860"/>
            <a:chOff x="2713263" y="497715"/>
            <a:chExt cx="2149434" cy="5658860"/>
          </a:xfrm>
        </p:grpSpPr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3655F2A2-2558-950C-F216-8E7717D37BC7}"/>
                </a:ext>
              </a:extLst>
            </p:cNvPr>
            <p:cNvGrpSpPr/>
            <p:nvPr/>
          </p:nvGrpSpPr>
          <p:grpSpPr>
            <a:xfrm>
              <a:off x="2713263" y="499657"/>
              <a:ext cx="2149434" cy="5656918"/>
              <a:chOff x="430479" y="499010"/>
              <a:chExt cx="2149434" cy="5656918"/>
            </a:xfrm>
          </p:grpSpPr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99948D81-AE7B-9768-1FA3-F48A0F8368DB}"/>
                  </a:ext>
                </a:extLst>
              </p:cNvPr>
              <p:cNvSpPr/>
              <p:nvPr/>
            </p:nvSpPr>
            <p:spPr>
              <a:xfrm>
                <a:off x="430479" y="3161363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2: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Kunde-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mobilisering</a:t>
                </a:r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B9492945-287F-5A6A-02E1-A8223A504285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66980C08-EB73-CAD3-7968-5527DCCA62ED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Motivere kundene til å ta et større miljøansvar</a:t>
                </a:r>
              </a:p>
            </p:txBody>
          </p:sp>
        </p:grpSp>
        <p:pic>
          <p:nvPicPr>
            <p:cNvPr id="72" name="Bilde 71">
              <a:extLst>
                <a:ext uri="{FF2B5EF4-FFF2-40B4-BE49-F238E27FC236}">
                  <a16:creationId xmlns:a16="http://schemas.microsoft.com/office/drawing/2014/main" id="{C11B56F4-B3A5-A68F-A9AC-3A5419DA8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16108" r="1854"/>
            <a:stretch/>
          </p:blipFill>
          <p:spPr>
            <a:xfrm>
              <a:off x="2718751" y="497715"/>
              <a:ext cx="2143946" cy="1885208"/>
            </a:xfrm>
            <a:prstGeom prst="rect">
              <a:avLst/>
            </a:prstGeom>
          </p:spPr>
        </p:pic>
      </p:grp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BCB33D5C-1EAE-7D60-22A1-A587E5357FE5}"/>
              </a:ext>
            </a:extLst>
          </p:cNvPr>
          <p:cNvGrpSpPr/>
          <p:nvPr/>
        </p:nvGrpSpPr>
        <p:grpSpPr>
          <a:xfrm>
            <a:off x="7321978" y="4285981"/>
            <a:ext cx="2149434" cy="5658213"/>
            <a:chOff x="7329303" y="497715"/>
            <a:chExt cx="2149434" cy="5658213"/>
          </a:xfrm>
        </p:grpSpPr>
        <p:grpSp>
          <p:nvGrpSpPr>
            <p:cNvPr id="77" name="Gruppe 76">
              <a:extLst>
                <a:ext uri="{FF2B5EF4-FFF2-40B4-BE49-F238E27FC236}">
                  <a16:creationId xmlns:a16="http://schemas.microsoft.com/office/drawing/2014/main" id="{FA7C60BE-C41F-E4A6-A037-929E2EBD0D4E}"/>
                </a:ext>
              </a:extLst>
            </p:cNvPr>
            <p:cNvGrpSpPr/>
            <p:nvPr/>
          </p:nvGrpSpPr>
          <p:grpSpPr>
            <a:xfrm>
              <a:off x="7329303" y="499010"/>
              <a:ext cx="2149434" cy="5656918"/>
              <a:chOff x="430479" y="499010"/>
              <a:chExt cx="2149434" cy="5656918"/>
            </a:xfrm>
          </p:grpSpPr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1A575CDA-5066-CB93-F90C-7B417245FD6A}"/>
                  </a:ext>
                </a:extLst>
              </p:cNvPr>
              <p:cNvSpPr/>
              <p:nvPr/>
            </p:nvSpPr>
            <p:spPr>
              <a:xfrm>
                <a:off x="430479" y="3235255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4: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Avfalls-behandling og infrastruktur</a:t>
                </a:r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14824742-23F7-BA6B-95ED-18C825E7B41F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C8C795C3-6388-1C31-A61E-E1B93549B584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Øke lokal håndtering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 avfallet verdi</a:t>
                </a:r>
              </a:p>
            </p:txBody>
          </p:sp>
        </p:grpSp>
        <p:pic>
          <p:nvPicPr>
            <p:cNvPr id="78" name="Bilde 77">
              <a:extLst>
                <a:ext uri="{FF2B5EF4-FFF2-40B4-BE49-F238E27FC236}">
                  <a16:creationId xmlns:a16="http://schemas.microsoft.com/office/drawing/2014/main" id="{122C4DBB-9E5B-E01E-D90F-4A614B729E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81"/>
            <a:stretch/>
          </p:blipFill>
          <p:spPr>
            <a:xfrm>
              <a:off x="7331944" y="497715"/>
              <a:ext cx="2143946" cy="1883535"/>
            </a:xfrm>
            <a:prstGeom prst="rect">
              <a:avLst/>
            </a:prstGeom>
          </p:spPr>
        </p:pic>
      </p:grpSp>
      <p:grpSp>
        <p:nvGrpSpPr>
          <p:cNvPr id="82" name="Gruppe 81">
            <a:extLst>
              <a:ext uri="{FF2B5EF4-FFF2-40B4-BE49-F238E27FC236}">
                <a16:creationId xmlns:a16="http://schemas.microsoft.com/office/drawing/2014/main" id="{24700A65-B324-6088-1CFD-29663C710A53}"/>
              </a:ext>
            </a:extLst>
          </p:cNvPr>
          <p:cNvGrpSpPr/>
          <p:nvPr/>
        </p:nvGrpSpPr>
        <p:grpSpPr>
          <a:xfrm>
            <a:off x="5020144" y="4285982"/>
            <a:ext cx="2156112" cy="5658213"/>
            <a:chOff x="5027469" y="497715"/>
            <a:chExt cx="2156112" cy="5658213"/>
          </a:xfrm>
        </p:grpSpPr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481C3F9E-00F1-107C-E07F-731DA741F7CB}"/>
                </a:ext>
              </a:extLst>
            </p:cNvPr>
            <p:cNvGrpSpPr/>
            <p:nvPr/>
          </p:nvGrpSpPr>
          <p:grpSpPr>
            <a:xfrm>
              <a:off x="5027469" y="499010"/>
              <a:ext cx="2149434" cy="5656918"/>
              <a:chOff x="430479" y="499010"/>
              <a:chExt cx="2149434" cy="5656918"/>
            </a:xfrm>
          </p:grpSpPr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CDF64328-D608-D84B-1309-0F40E9807A4B}"/>
                  </a:ext>
                </a:extLst>
              </p:cNvPr>
              <p:cNvSpPr/>
              <p:nvPr/>
            </p:nvSpPr>
            <p:spPr>
              <a:xfrm>
                <a:off x="430479" y="3299912"/>
                <a:ext cx="2149434" cy="18852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chemeClr val="bg1"/>
                    </a:solidFill>
                  </a:rPr>
                  <a:t>Fokus 3:</a:t>
                </a:r>
              </a:p>
              <a:p>
                <a:pPr algn="ctr"/>
                <a:r>
                  <a:rPr lang="nb-NO" sz="2400" b="1" dirty="0">
                    <a:solidFill>
                      <a:schemeClr val="bg1"/>
                    </a:solidFill>
                  </a:rPr>
                  <a:t>Organisasjons-utvikling</a:t>
                </a:r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15098A5E-64F4-57F2-85B6-08FE63A6BF55}"/>
                  </a:ext>
                </a:extLst>
              </p:cNvPr>
              <p:cNvSpPr/>
              <p:nvPr/>
            </p:nvSpPr>
            <p:spPr>
              <a:xfrm>
                <a:off x="430479" y="49901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E9898BC3-B8DD-F1FB-C6B6-34A95097E5B0}"/>
                  </a:ext>
                </a:extLst>
              </p:cNvPr>
              <p:cNvSpPr/>
              <p:nvPr/>
            </p:nvSpPr>
            <p:spPr>
              <a:xfrm>
                <a:off x="430479" y="4270720"/>
                <a:ext cx="2149434" cy="18852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Mål: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Kontinuerlig forbedrings-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kultur</a:t>
                </a:r>
              </a:p>
            </p:txBody>
          </p:sp>
        </p:grpSp>
        <p:pic>
          <p:nvPicPr>
            <p:cNvPr id="84" name="Bilde 83">
              <a:extLst>
                <a:ext uri="{FF2B5EF4-FFF2-40B4-BE49-F238E27FC236}">
                  <a16:creationId xmlns:a16="http://schemas.microsoft.com/office/drawing/2014/main" id="{8729FA27-9DC9-F990-81FC-AE476ADC7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820" t="10064" r="12470" b="7446"/>
            <a:stretch/>
          </p:blipFill>
          <p:spPr>
            <a:xfrm>
              <a:off x="5027469" y="497715"/>
              <a:ext cx="2156112" cy="1885208"/>
            </a:xfrm>
            <a:prstGeom prst="rect">
              <a:avLst/>
            </a:prstGeom>
          </p:spPr>
        </p:pic>
      </p:grpSp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ABF23441-E8F0-D77A-1569-C62057AA83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3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9274">
        <p159:morph option="byObject"/>
      </p:transition>
    </mc:Choice>
    <mc:Fallback xmlns="">
      <p:transition spd="slow" advTm="2927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72961-238E-01A3-60C1-4427E27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43B90FE1-179C-AE1A-8496-863167FC5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954A3F2-E8C3-20CD-31DF-B32DED086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59" y="560717"/>
            <a:ext cx="1652128" cy="16609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255A7CC-B63C-F5B3-1309-4A3D3546E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519" y="563191"/>
            <a:ext cx="1682535" cy="16559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9D9FE7B-22BD-B229-AA3C-E44B5B1EB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241" y="2590723"/>
            <a:ext cx="1669847" cy="166091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5BA0A54-B40F-369B-9D93-AAE348958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730" y="2590723"/>
            <a:ext cx="1660916" cy="166091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8988C04-8846-72DD-6B19-6FB256773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991" y="4598933"/>
            <a:ext cx="1660916" cy="166091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753A39FB-CEF1-5361-75C2-DE3C2E8184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519" y="4598933"/>
            <a:ext cx="1634127" cy="1660916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65985CC-CA73-F2A1-DC32-54B173C361AB}"/>
              </a:ext>
            </a:extLst>
          </p:cNvPr>
          <p:cNvSpPr txBox="1"/>
          <p:nvPr/>
        </p:nvSpPr>
        <p:spPr>
          <a:xfrm>
            <a:off x="606674" y="215051"/>
            <a:ext cx="366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solidFill>
                  <a:srgbClr val="007D63"/>
                </a:solidFill>
                <a:latin typeface="Copperplate Gothic Bold" panose="020E0705020206020404" pitchFamily="34" charset="0"/>
              </a:rPr>
              <a:t>Bærekraftsmål</a:t>
            </a:r>
            <a:endParaRPr lang="nb-NO" dirty="0">
              <a:solidFill>
                <a:srgbClr val="007D63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91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455">
        <p159:morph option="byObject"/>
      </p:transition>
    </mc:Choice>
    <mc:Fallback xmlns="">
      <p:transition spd="slow" advTm="245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2DC4-6435-88C1-57AE-417773BF1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8B1DD0A2-37D2-7ED2-9942-4599C42FF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87062"/>
            <a:ext cx="1492950" cy="57093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B1444E4-A2BC-FC21-8E2B-6BC24DCCA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59" y="560717"/>
            <a:ext cx="1652128" cy="16609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095CA23-A8D0-D76F-A01A-FCBE559DB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74" y="934755"/>
            <a:ext cx="1682535" cy="16559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B395AFD-5306-BF20-5332-630124E9C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241" y="2590723"/>
            <a:ext cx="1669847" cy="166091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332CDAF-E07E-E063-0508-8847AA0CB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1126" y="934755"/>
            <a:ext cx="1660916" cy="166091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A6D9661-7102-EB66-072A-FA448341A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991" y="4598933"/>
            <a:ext cx="1660916" cy="166091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BA4DCEF-C385-4B96-B34E-1B81406A0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519" y="4598933"/>
            <a:ext cx="1634127" cy="1660916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C83776C-A5E6-9649-22A1-76C6F14C17E3}"/>
              </a:ext>
            </a:extLst>
          </p:cNvPr>
          <p:cNvSpPr txBox="1"/>
          <p:nvPr/>
        </p:nvSpPr>
        <p:spPr>
          <a:xfrm>
            <a:off x="606674" y="215051"/>
            <a:ext cx="366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solidFill>
                  <a:srgbClr val="007D63"/>
                </a:solidFill>
                <a:latin typeface="Copperplate Gothic Bold" panose="020E0705020206020404" pitchFamily="34" charset="0"/>
              </a:rPr>
              <a:t>Bærekraftsmål</a:t>
            </a:r>
            <a:endParaRPr lang="nb-NO" dirty="0">
              <a:solidFill>
                <a:srgbClr val="007D63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07225F8-1052-52B3-D0B8-0E56FCE491CC}"/>
              </a:ext>
            </a:extLst>
          </p:cNvPr>
          <p:cNvSpPr txBox="1"/>
          <p:nvPr/>
        </p:nvSpPr>
        <p:spPr>
          <a:xfrm>
            <a:off x="489614" y="2701031"/>
            <a:ext cx="3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007D63"/>
                </a:solidFill>
                <a:latin typeface="Copperplate Gothic Bold" panose="020E0705020206020404" pitchFamily="34" charset="0"/>
              </a:rPr>
              <a:t>Sirkulærøkonomi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F54FD8F2-07E3-C985-C1ED-72FA2D875B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61736" y="3083453"/>
            <a:ext cx="3054946" cy="305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156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96">
        <p159:morph option="byObject"/>
      </p:transition>
    </mc:Choice>
    <mc:Fallback xmlns="">
      <p:transition spd="slow" advTm="2009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5|4.7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6533</TotalTime>
  <Words>816</Words>
  <Application>Microsoft Macintosh PowerPoint</Application>
  <PresentationFormat>Widescreen</PresentationFormat>
  <Paragraphs>264</Paragraphs>
  <Slides>44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53" baseType="lpstr">
      <vt:lpstr>Aptos</vt:lpstr>
      <vt:lpstr>Arial</vt:lpstr>
      <vt:lpstr>Calibri</vt:lpstr>
      <vt:lpstr>Calibri Light</vt:lpstr>
      <vt:lpstr>Copperplate Gothic Bold</vt:lpstr>
      <vt:lpstr>Founders Grotesk Bold</vt:lpstr>
      <vt:lpstr>Founders Grotesk Regular</vt:lpstr>
      <vt:lpstr>Founders Grotesk Text Regular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Konklusjon</vt:lpstr>
      <vt:lpstr>Vi må gjøre noe</vt:lpstr>
      <vt:lpstr>Vi kan gjøre noe</vt:lpstr>
      <vt:lpstr>Vi vil gjøre noe</vt:lpstr>
      <vt:lpstr>Vi skal gjøre det sammen</vt:lpstr>
      <vt:lpstr> Vi må. Vi kan. Vi vil. Og vi gjør det sammen! 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Fredrik Wingsternes Ryder</dc:creator>
  <cp:lastModifiedBy>Elisabeth Kulseng</cp:lastModifiedBy>
  <cp:revision>3</cp:revision>
  <dcterms:created xsi:type="dcterms:W3CDTF">2024-02-27T13:47:14Z</dcterms:created>
  <dcterms:modified xsi:type="dcterms:W3CDTF">2024-08-09T08:36:09Z</dcterms:modified>
</cp:coreProperties>
</file>