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65" r:id="rId2"/>
    <p:sldId id="321" r:id="rId3"/>
    <p:sldId id="345" r:id="rId4"/>
    <p:sldId id="334" r:id="rId5"/>
    <p:sldId id="357" r:id="rId6"/>
    <p:sldId id="348" r:id="rId7"/>
    <p:sldId id="353" r:id="rId8"/>
    <p:sldId id="335" r:id="rId9"/>
    <p:sldId id="342" r:id="rId10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 snapToGrid="0">
      <p:cViewPr varScale="1">
        <p:scale>
          <a:sx n="48" d="100"/>
          <a:sy n="48" d="100"/>
        </p:scale>
        <p:origin x="60" y="180"/>
      </p:cViewPr>
      <p:guideLst/>
    </p:cSldViewPr>
  </p:slideViewPr>
  <p:outlineViewPr>
    <p:cViewPr>
      <p:scale>
        <a:sx n="33" d="100"/>
        <a:sy n="33" d="100"/>
      </p:scale>
      <p:origin x="0" y="-407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2BF79-8A18-4440-A75A-D92130342B7F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34D9C-A92E-4105-BD91-5B4C1C43A2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7594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C11A6-FFE6-4B72-9C98-11381F9E8420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52D47-1282-4975-A2A0-9DC41A3FE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18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2D47-1282-4975-A2A0-9DC41A3FE2FC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7782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2A2859"/>
                </a:solidFill>
                <a:effectLst/>
                <a:latin typeface="Oslo Sans"/>
              </a:rPr>
              <a:t>Strategien handler om at kommunen vil tilrettelegge for et mer bærekraftig forbruk, der fokuset skal flyttes fra å kjøpe nytt til i større grad å ta vare på tingene man har; dele, bytte, oppgradere, fornye og reparere. Strategien vil også inkludere viktigheten av å redusere materielt forbruk gjennom anskaffelser, ved bl.a. å fremme behovsvurderinger, og å prioritere produkter som har komponenter av gjenvunnet materiale, lang levetid, garantiordninger, reparasjonsmuligheter, returordninger og </a:t>
            </a:r>
            <a:r>
              <a:rPr lang="nb-NO" b="0" i="0" dirty="0" err="1">
                <a:solidFill>
                  <a:srgbClr val="2A2859"/>
                </a:solidFill>
                <a:effectLst/>
                <a:latin typeface="Oslo Sans"/>
              </a:rPr>
              <a:t>gjenvinnbarh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2D47-1282-4975-A2A0-9DC41A3FE2FC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590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3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23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477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308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42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61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494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0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880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490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90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E17970B-BCD9-48FA-9AD5-013A9E1B7405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8D07EE-CAA9-4DD1-AEE8-656A652D6EB9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51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442" y="2571642"/>
            <a:ext cx="9144000" cy="2558498"/>
          </a:xfrm>
        </p:spPr>
        <p:txBody>
          <a:bodyPr>
            <a:normAutofit fontScale="55000" lnSpcReduction="20000"/>
          </a:bodyPr>
          <a:lstStyle/>
          <a:p>
            <a:endParaRPr lang="nb-NO" altLang="nb-NO" b="1" dirty="0"/>
          </a:p>
          <a:p>
            <a:endParaRPr lang="nb-NO" altLang="nb-NO" sz="8700" b="1" dirty="0"/>
          </a:p>
          <a:p>
            <a:pPr algn="ctr"/>
            <a:r>
              <a:rPr lang="nb-NO" altLang="nb-NO" sz="8700" b="1" dirty="0">
                <a:solidFill>
                  <a:schemeClr val="tx1"/>
                </a:solidFill>
              </a:rPr>
              <a:t>Nye klima- og miljøkrav </a:t>
            </a:r>
          </a:p>
          <a:p>
            <a:endParaRPr lang="nb-NO" altLang="nb-NO" sz="1700" dirty="0">
              <a:solidFill>
                <a:schemeClr val="tx1"/>
              </a:solidFill>
            </a:endParaRPr>
          </a:p>
          <a:p>
            <a:endParaRPr lang="nb-NO" altLang="nb-NO" sz="2200" dirty="0">
              <a:solidFill>
                <a:schemeClr val="tx1"/>
              </a:solidFill>
            </a:endParaRPr>
          </a:p>
          <a:p>
            <a:pPr algn="ctr"/>
            <a:r>
              <a:rPr lang="nb-NO" altLang="nb-NO" sz="2200" i="1" dirty="0">
                <a:solidFill>
                  <a:schemeClr val="tx1"/>
                </a:solidFill>
              </a:rPr>
              <a:t>Joakim Haugen Finsås, Anskaffelsesleder RIH</a:t>
            </a:r>
            <a:endParaRPr lang="nb-NO" altLang="nb-NO" sz="3300" i="1" dirty="0"/>
          </a:p>
          <a:p>
            <a:endParaRPr lang="nb-NO" altLang="nb-NO" i="1" dirty="0"/>
          </a:p>
          <a:p>
            <a:endParaRPr lang="nb-NO" alt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1026" name="Bilde 1">
            <a:extLst>
              <a:ext uri="{FF2B5EF4-FFF2-40B4-BE49-F238E27FC236}">
                <a16:creationId xmlns:a16="http://schemas.microsoft.com/office/drawing/2014/main" id="{7177E25A-0455-E89A-AAE8-EAE4E3251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855" y="1495316"/>
            <a:ext cx="5409572" cy="172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66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b-NO" b="1" dirty="0"/>
              <a:t>TEMA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altLang="nb-NO" dirty="0"/>
              <a:t>Hva er den nye miljøbestemmelsen og når gjelder den?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altLang="nb-NO" dirty="0"/>
              <a:t>Hvordan utarbeider vi kriteriene?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altLang="nb-NO" dirty="0"/>
              <a:t>Fokusområder for fremtidige anskaffelser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altLang="nb-NO" dirty="0"/>
              <a:t>Fellesnevnere for alle kontraktstyper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altLang="nb-NO" dirty="0"/>
              <a:t>Hvordan håndterer vi nye klima- og miljøkrav?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altLang="nb-NO" dirty="0"/>
              <a:t>Vår oppfordring til dere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altLang="nb-NO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altLang="nb-NO" dirty="0"/>
          </a:p>
          <a:p>
            <a:pPr marL="0" indent="0">
              <a:buNone/>
            </a:pPr>
            <a:endParaRPr lang="nb-NO" altLang="nb-NO" dirty="0"/>
          </a:p>
        </p:txBody>
      </p:sp>
      <p:pic>
        <p:nvPicPr>
          <p:cNvPr id="2050" name="Bilde 1">
            <a:extLst>
              <a:ext uri="{FF2B5EF4-FFF2-40B4-BE49-F238E27FC236}">
                <a16:creationId xmlns:a16="http://schemas.microsoft.com/office/drawing/2014/main" id="{63856A36-E0B5-A1B1-CE4E-EE0D12F2A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0" y="5292380"/>
            <a:ext cx="29273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5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DE16C97-CDFC-4891-8AFB-A33BCBD8D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42256" y="642258"/>
            <a:ext cx="3704457" cy="1994926"/>
          </a:xfrm>
        </p:spPr>
        <p:txBody>
          <a:bodyPr anchor="t">
            <a:normAutofit/>
          </a:bodyPr>
          <a:lstStyle/>
          <a:p>
            <a:r>
              <a:rPr lang="nb-NO" altLang="nb-NO" sz="3400" b="1" dirty="0"/>
              <a:t>Ny miljøbestemmelse i FOA §7-9</a:t>
            </a:r>
            <a:endParaRPr lang="nb-NO" sz="3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3512" y="642257"/>
            <a:ext cx="6847117" cy="443680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nb-NO" altLang="nb-NO" sz="1700" dirty="0"/>
              <a:t>Krav og kriterier etter denne bestemmelsen skal ha som mål å redusere anskaffelsens samlede klimaavtrykk eller miljøbelastning</a:t>
            </a:r>
          </a:p>
          <a:p>
            <a:pPr marL="457200" indent="-457200">
              <a:buFont typeface="+mj-lt"/>
              <a:buAutoNum type="arabicParenR"/>
            </a:pPr>
            <a:r>
              <a:rPr lang="nb-NO" altLang="nb-NO" sz="1700" dirty="0"/>
              <a:t>Oppdragsgiver skal vekte klima- og miljøhensyn med </a:t>
            </a:r>
            <a:r>
              <a:rPr lang="nb-NO" altLang="nb-NO" sz="1700" b="1" dirty="0">
                <a:solidFill>
                  <a:schemeClr val="accent1"/>
                </a:solidFill>
              </a:rPr>
              <a:t>minimum tretti prosent</a:t>
            </a:r>
          </a:p>
          <a:p>
            <a:pPr marL="457200" indent="-457200">
              <a:buFont typeface="+mj-lt"/>
              <a:buAutoNum type="arabicParenR"/>
            </a:pPr>
            <a:r>
              <a:rPr lang="nb-NO" altLang="nb-NO" sz="1700" dirty="0"/>
              <a:t>Der oppdragsgiver angir tildelingskriteriene i prioritert rekkefølge, bør klima- og miljøhensyns være blant de tre høyest prioriterte</a:t>
            </a:r>
          </a:p>
          <a:p>
            <a:pPr marL="457200" indent="-457200">
              <a:buFont typeface="+mj-lt"/>
              <a:buAutoNum type="arabicParenR"/>
            </a:pPr>
            <a:r>
              <a:rPr lang="nb-NO" altLang="nb-NO" sz="1700" dirty="0"/>
              <a:t>Tildelingskriterier etter andre og tredje ledd kan erstattes med klima- og miljøkrav i kravspesifikasjonen, dersom det er klart at dette gir en bedre klima- og miljøeffekt og dette begrunnes i anskaffelsesdokumentene. Dersom oppdragsgiver ikke prioriterer i tråd med tredje ledd, skal det stilles klima og miljøkrav i kravspesifikasjonen, og dette skal begrunnes i anskaffelsesdokumentene</a:t>
            </a:r>
          </a:p>
          <a:p>
            <a:pPr marL="457200" indent="-457200">
              <a:buFont typeface="+mj-lt"/>
              <a:buAutoNum type="arabicParenR"/>
            </a:pPr>
            <a:r>
              <a:rPr lang="nb-NO" altLang="nb-NO" sz="1700" dirty="0"/>
              <a:t>Forpliktelsen til å stille krav eller kriterier etter denne bestemmelsen gjelder ikke dersom anskaffelsen etter sin art har et klimaavtrykk og en miljøbelastning som er uvesentlig og dette er begrunnet i anskaffelsesdokumentene</a:t>
            </a:r>
          </a:p>
          <a:p>
            <a:pPr marL="0" indent="0">
              <a:buNone/>
            </a:pPr>
            <a:endParaRPr lang="nb-NO" altLang="nb-NO" sz="1300" dirty="0"/>
          </a:p>
          <a:p>
            <a:endParaRPr lang="nb-NO" sz="13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69826A-DEB6-46C3-BC87-8C15BA79F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4AB835-3BB7-4792-96BB-F735CE7F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pic>
        <p:nvPicPr>
          <p:cNvPr id="3075" name="Bilde 1">
            <a:extLst>
              <a:ext uri="{FF2B5EF4-FFF2-40B4-BE49-F238E27FC236}">
                <a16:creationId xmlns:a16="http://schemas.microsoft.com/office/drawing/2014/main" id="{F8506CF1-89DA-80C1-BC01-BAE451A35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4410" y="5282293"/>
            <a:ext cx="29273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Bærekraftig miljø">
            <a:extLst>
              <a:ext uri="{FF2B5EF4-FFF2-40B4-BE49-F238E27FC236}">
                <a16:creationId xmlns:a16="http://schemas.microsoft.com/office/drawing/2014/main" id="{F4153596-D726-1700-1C90-5507735C1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87" y="2431537"/>
            <a:ext cx="3769939" cy="199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49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b-NO" b="1"/>
              <a:t>Hvordan utarbeider vi kriteriene?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700"/>
              <a:t>Kriterier må være i tråd med lovverket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1700"/>
              <a:t>Objektive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1700"/>
              <a:t>Ha tilknytning til leveransen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1700"/>
              <a:t>Egnet til å skille tilbudene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1700"/>
              <a:t>Skal kunne dokumenteres</a:t>
            </a:r>
          </a:p>
          <a:p>
            <a:pPr marL="0" indent="0">
              <a:buNone/>
            </a:pPr>
            <a:endParaRPr lang="nb-NO" sz="1700"/>
          </a:p>
          <a:p>
            <a:pPr marL="0" indent="0">
              <a:buNone/>
            </a:pPr>
            <a:r>
              <a:rPr lang="nb-NO" sz="1700"/>
              <a:t>Skal ha en positiv klima- og miljøeffekt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1700"/>
              <a:t>De skal ivareta sentrale klima- og miljøhensyn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sz="1700"/>
              <a:t>Ha potensial til å påvirke markedet til utvikling av nye klima- og miljøvennlige løsninger</a:t>
            </a:r>
          </a:p>
          <a:p>
            <a:pPr>
              <a:buFont typeface="Wingdings" panose="05000000000000000000" pitchFamily="2" charset="2"/>
              <a:buChar char="ü"/>
            </a:pPr>
            <a:endParaRPr lang="nb-NO" sz="1700"/>
          </a:p>
          <a:p>
            <a:pPr>
              <a:buFont typeface="Wingdings" panose="05000000000000000000" pitchFamily="2" charset="2"/>
              <a:buChar char="ü"/>
            </a:pPr>
            <a:endParaRPr lang="nb-NO" sz="1700"/>
          </a:p>
        </p:txBody>
      </p:sp>
      <p:pic>
        <p:nvPicPr>
          <p:cNvPr id="4098" name="Bilde 1">
            <a:extLst>
              <a:ext uri="{FF2B5EF4-FFF2-40B4-BE49-F238E27FC236}">
                <a16:creationId xmlns:a16="http://schemas.microsoft.com/office/drawing/2014/main" id="{5ACD656C-8F5B-9862-67E2-C20F38F9A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0" y="5292381"/>
            <a:ext cx="29273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v og forskrift om offentlige anskaffelser. 9788205452718. Innbundet -  2013 | Akademika.no">
            <a:extLst>
              <a:ext uri="{FF2B5EF4-FFF2-40B4-BE49-F238E27FC236}">
                <a16:creationId xmlns:a16="http://schemas.microsoft.com/office/drawing/2014/main" id="{92DED693-AB25-96F0-0C5D-1224EF132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0" y="1990518"/>
            <a:ext cx="173355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33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15D16-F466-5C64-B612-9B1DC863B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3A5462-CD92-D29C-F226-8935A5E9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0940"/>
          </a:xfrm>
        </p:spPr>
        <p:txBody>
          <a:bodyPr/>
          <a:lstStyle/>
          <a:p>
            <a:r>
              <a:rPr lang="nb-NO" b="1" dirty="0"/>
              <a:t>Fokusområder for fremtidige anskaffelser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06E5C5-8F17-BBE6-FFAD-9E67852CD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025" y="1996648"/>
            <a:ext cx="10058400" cy="3035024"/>
          </a:xfrm>
        </p:spPr>
        <p:txBody>
          <a:bodyPr>
            <a:normAutofit/>
          </a:bodyPr>
          <a:lstStyle/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D797B98A-0DB6-88AA-30A6-13FA09E45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636423"/>
              </p:ext>
            </p:extLst>
          </p:nvPr>
        </p:nvGraphicFramePr>
        <p:xfrm>
          <a:off x="931025" y="1835946"/>
          <a:ext cx="10457412" cy="422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5804">
                  <a:extLst>
                    <a:ext uri="{9D8B030D-6E8A-4147-A177-3AD203B41FA5}">
                      <a16:colId xmlns:a16="http://schemas.microsoft.com/office/drawing/2014/main" val="1235696679"/>
                    </a:ext>
                  </a:extLst>
                </a:gridCol>
                <a:gridCol w="3485804">
                  <a:extLst>
                    <a:ext uri="{9D8B030D-6E8A-4147-A177-3AD203B41FA5}">
                      <a16:colId xmlns:a16="http://schemas.microsoft.com/office/drawing/2014/main" val="1732041459"/>
                    </a:ext>
                  </a:extLst>
                </a:gridCol>
                <a:gridCol w="3485804">
                  <a:extLst>
                    <a:ext uri="{9D8B030D-6E8A-4147-A177-3AD203B41FA5}">
                      <a16:colId xmlns:a16="http://schemas.microsoft.com/office/drawing/2014/main" val="3190772102"/>
                    </a:ext>
                  </a:extLst>
                </a:gridCol>
              </a:tblGrid>
              <a:tr h="325696">
                <a:tc>
                  <a:txBody>
                    <a:bodyPr/>
                    <a:lstStyle/>
                    <a:p>
                      <a:r>
                        <a:rPr lang="nb-NO" dirty="0"/>
                        <a:t>Bygg- og anleggskontrakter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Varekontrakter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Tjenestekontrakter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065211"/>
                  </a:ext>
                </a:extLst>
              </a:tr>
              <a:tr h="130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Minst mulig miljøpåvirkning på byggeplassen og anleggsområdet (utslippsfrie byggeplasser)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Forlenge levetid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Redusere reisevirksomhet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856247"/>
                  </a:ext>
                </a:extLst>
              </a:tr>
              <a:tr h="569968">
                <a:tc>
                  <a:txBody>
                    <a:bodyPr/>
                    <a:lstStyle/>
                    <a:p>
                      <a:r>
                        <a:rPr lang="nb-NO" dirty="0"/>
                        <a:t>Rehabilitering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Redusere matsvinn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Kompetanse på klima og miljø (rådgivere)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636998"/>
                  </a:ext>
                </a:extLst>
              </a:tr>
              <a:tr h="569968">
                <a:tc>
                  <a:txBody>
                    <a:bodyPr/>
                    <a:lstStyle/>
                    <a:p>
                      <a:r>
                        <a:rPr lang="nb-NO" dirty="0"/>
                        <a:t>Ombruk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Redusere bruk av helse- og miljøfarlige stoffer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Sorteringsgrad (avfall)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42103"/>
                  </a:ext>
                </a:extLst>
              </a:tr>
              <a:tr h="325696">
                <a:tc>
                  <a:txBody>
                    <a:bodyPr/>
                    <a:lstStyle/>
                    <a:p>
                      <a:r>
                        <a:rPr lang="nb-NO" dirty="0"/>
                        <a:t>Areal- og energieffektivisering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Miljøvennlige produkter og materialer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Kjøretøy tilknyttet leveransen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478154"/>
                  </a:ext>
                </a:extLst>
              </a:tr>
              <a:tr h="569968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Gjenvunnet eller gjenvinnbare materialer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508221"/>
                  </a:ext>
                </a:extLst>
              </a:tr>
            </a:tbl>
          </a:graphicData>
        </a:graphic>
      </p:graphicFrame>
      <p:pic>
        <p:nvPicPr>
          <p:cNvPr id="5122" name="Bilde 1">
            <a:extLst>
              <a:ext uri="{FF2B5EF4-FFF2-40B4-BE49-F238E27FC236}">
                <a16:creationId xmlns:a16="http://schemas.microsoft.com/office/drawing/2014/main" id="{319A7AD7-D8B1-8E49-F437-E38318291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0" y="30060"/>
            <a:ext cx="29273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51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b-NO" altLang="nb-NO" b="1" dirty="0"/>
              <a:t>Fellesnevner for alle kontraktstyper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79" y="1845734"/>
            <a:ext cx="752420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altLang="nb-NO" sz="1700" dirty="0"/>
          </a:p>
          <a:p>
            <a:pPr marL="0" indent="0">
              <a:buNone/>
            </a:pPr>
            <a:r>
              <a:rPr lang="nb-NO" altLang="nb-NO" sz="1700" dirty="0"/>
              <a:t>Klima og miljø vil også være relevant som kvalifikasjonskrav og som en del av kravspesifikasjonen</a:t>
            </a:r>
            <a:endParaRPr lang="nb-NO" sz="1700" dirty="0"/>
          </a:p>
          <a:p>
            <a:pPr marL="0" indent="0">
              <a:buNone/>
            </a:pPr>
            <a:r>
              <a:rPr lang="nb-NO" sz="1700" dirty="0"/>
              <a:t>Kan også være aktuelt som en del av tildelingskriteriet</a:t>
            </a:r>
          </a:p>
          <a:p>
            <a:pPr marL="0" indent="0">
              <a:buNone/>
            </a:pPr>
            <a:endParaRPr lang="nb-NO" sz="1700" dirty="0"/>
          </a:p>
          <a:p>
            <a:pPr marL="0" indent="0">
              <a:buNone/>
            </a:pPr>
            <a:r>
              <a:rPr lang="nb-NO" sz="1700" dirty="0"/>
              <a:t>Grønn punkt</a:t>
            </a:r>
          </a:p>
          <a:p>
            <a:pPr marL="0" indent="0">
              <a:buNone/>
            </a:pPr>
            <a:r>
              <a:rPr lang="nb-NO" sz="1700" dirty="0"/>
              <a:t>Miljøledelsessystem – sertifisering eller eget system</a:t>
            </a:r>
          </a:p>
          <a:p>
            <a:pPr marL="0" indent="0">
              <a:buNone/>
            </a:pPr>
            <a:r>
              <a:rPr lang="nb-NO" sz="1700" dirty="0"/>
              <a:t>Miljøfyrtårn</a:t>
            </a:r>
          </a:p>
          <a:p>
            <a:pPr marL="0" indent="0">
              <a:buNone/>
            </a:pPr>
            <a:r>
              <a:rPr lang="nb-NO" sz="1700" dirty="0"/>
              <a:t>Miljømerkede produkt</a:t>
            </a:r>
          </a:p>
        </p:txBody>
      </p:sp>
      <p:pic>
        <p:nvPicPr>
          <p:cNvPr id="6146" name="Bilde 1">
            <a:extLst>
              <a:ext uri="{FF2B5EF4-FFF2-40B4-BE49-F238E27FC236}">
                <a16:creationId xmlns:a16="http://schemas.microsoft.com/office/drawing/2014/main" id="{E179D12B-1E19-D878-5380-8F7B3E39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0" y="5402369"/>
            <a:ext cx="29273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Miljøfyrtårn - Gruppesertifisering | Sandefjord Næringsforening">
            <a:extLst>
              <a:ext uri="{FF2B5EF4-FFF2-40B4-BE49-F238E27FC236}">
                <a16:creationId xmlns:a16="http://schemas.microsoft.com/office/drawing/2014/main" id="{8274BFEB-1521-6812-D4E8-A2ADA021A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486" y="2264258"/>
            <a:ext cx="2322858" cy="116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Medlem av Grønt Punkt - Merkur Grafisk AS">
            <a:extLst>
              <a:ext uri="{FF2B5EF4-FFF2-40B4-BE49-F238E27FC236}">
                <a16:creationId xmlns:a16="http://schemas.microsoft.com/office/drawing/2014/main" id="{F098A8B4-2002-D293-2C7C-2E3682C5D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017" y="354249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56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7" name="Rectangle 7176">
            <a:extLst>
              <a:ext uri="{FF2B5EF4-FFF2-40B4-BE49-F238E27FC236}">
                <a16:creationId xmlns:a16="http://schemas.microsoft.com/office/drawing/2014/main" id="{90F35747-2822-4D06-BE10-CD33AC6B0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045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Rectangle 7178">
            <a:extLst>
              <a:ext uri="{FF2B5EF4-FFF2-40B4-BE49-F238E27FC236}">
                <a16:creationId xmlns:a16="http://schemas.microsoft.com/office/drawing/2014/main" id="{CC2C4466-5B1B-4361-B9D9-39ED9A8A3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516835"/>
            <a:ext cx="5977937" cy="1666501"/>
          </a:xfrm>
        </p:spPr>
        <p:txBody>
          <a:bodyPr>
            <a:normAutofit/>
          </a:bodyPr>
          <a:lstStyle/>
          <a:p>
            <a:r>
              <a:rPr lang="nb-NO" altLang="nb-NO" sz="4000" b="1">
                <a:solidFill>
                  <a:srgbClr val="FFFFFF"/>
                </a:solidFill>
              </a:rPr>
              <a:t>Hvordan håndterer vi nye klima og miljøkrav?</a:t>
            </a:r>
            <a:endParaRPr lang="nb-NO" sz="400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79" y="2236304"/>
            <a:ext cx="5977938" cy="3652667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endParaRPr lang="nb-NO" altLang="nb-NO" sz="140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altLang="nb-NO" sz="1400">
                <a:solidFill>
                  <a:srgbClr val="FFFFFF"/>
                </a:solidFill>
              </a:rPr>
              <a:t> Klima og miljø som tildelingskriterium er også nytt for oss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altLang="nb-NO" sz="1400">
                <a:solidFill>
                  <a:srgbClr val="FFFFFF"/>
                </a:solidFill>
              </a:rPr>
              <a:t> Våre kommuner er helt avhengig av lokalt leverandørmarkedet, og må derfor tilpasse våre krav og kriterier deretter, samtidig som vi skal gå foran og ta vårt bærekrafts ansvar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altLang="nb-NO" sz="1400">
                <a:solidFill>
                  <a:srgbClr val="FFFFFF"/>
                </a:solidFill>
              </a:rPr>
              <a:t> Anskaffelser er et av de viktigste virkemidlene vi har for å nå bærekraftsmålene og redusere klimabelastningen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altLang="nb-NO" sz="1400">
                <a:solidFill>
                  <a:srgbClr val="FFFFFF"/>
                </a:solidFill>
              </a:rPr>
              <a:t> Mer fokus på dialog med markedet og grundigere forarbeid før en anskaffelse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altLang="nb-NO" sz="1400">
                <a:solidFill>
                  <a:srgbClr val="FFFFFF"/>
                </a:solidFill>
              </a:rPr>
              <a:t> Krav og kriterier skal gi en merverdi for oss som oppdragsgiver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altLang="nb-NO" sz="1400">
                <a:solidFill>
                  <a:srgbClr val="FFFFFF"/>
                </a:solidFill>
              </a:rPr>
              <a:t> Utgangspunkt i DFØ sin veileder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altLang="nb-NO" sz="1400">
                <a:solidFill>
                  <a:srgbClr val="FFFFFF"/>
                </a:solidFill>
              </a:rPr>
              <a:t> Tydeligere mål og strategier i ny anskaffelsesstrategi (høsten 2024)</a:t>
            </a:r>
          </a:p>
          <a:p>
            <a:pPr marL="0" indent="0">
              <a:buNone/>
            </a:pPr>
            <a:endParaRPr lang="nb-NO" altLang="nb-NO" sz="14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b-NO" altLang="nb-NO" sz="14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b-NO" altLang="nb-NO" sz="1400">
              <a:solidFill>
                <a:srgbClr val="FFFFFF"/>
              </a:solidFill>
            </a:endParaRPr>
          </a:p>
          <a:p>
            <a:endParaRPr lang="nb-NO" sz="1400">
              <a:solidFill>
                <a:srgbClr val="FFFFFF"/>
              </a:solidFill>
            </a:endParaRPr>
          </a:p>
        </p:txBody>
      </p:sp>
      <p:sp>
        <p:nvSpPr>
          <p:cNvPr id="7181" name="Rectangle 7180">
            <a:extLst>
              <a:ext uri="{FF2B5EF4-FFF2-40B4-BE49-F238E27FC236}">
                <a16:creationId xmlns:a16="http://schemas.microsoft.com/office/drawing/2014/main" id="{FD745DAE-5A8A-44FA-937C-CD65CF7AE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pic>
        <p:nvPicPr>
          <p:cNvPr id="7170" name="Bilde 1">
            <a:extLst>
              <a:ext uri="{FF2B5EF4-FFF2-40B4-BE49-F238E27FC236}">
                <a16:creationId xmlns:a16="http://schemas.microsoft.com/office/drawing/2014/main" id="{BC1F0E7B-075D-1583-DD0D-1DEFB9B1B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4579" y="1201760"/>
            <a:ext cx="3609294" cy="115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Rectangle 7182">
            <a:extLst>
              <a:ext uri="{FF2B5EF4-FFF2-40B4-BE49-F238E27FC236}">
                <a16:creationId xmlns:a16="http://schemas.microsoft.com/office/drawing/2014/main" id="{67696AA1-B1DD-4C75-9AC1-69EE9F65F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3396996"/>
            <a:ext cx="464256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4" name="Picture 6" descr="Bærekraft - AET - Arbeidsmiljø og Energiteknikk AS">
            <a:extLst>
              <a:ext uri="{FF2B5EF4-FFF2-40B4-BE49-F238E27FC236}">
                <a16:creationId xmlns:a16="http://schemas.microsoft.com/office/drawing/2014/main" id="{E50B964F-FA8B-7DBF-4DFB-B62596DD3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8" y="3559895"/>
            <a:ext cx="2800572" cy="284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64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E5958DBC-F4DA-42A8-8C52-860179790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44679" y="634946"/>
            <a:ext cx="6405063" cy="1450757"/>
          </a:xfrm>
        </p:spPr>
        <p:txBody>
          <a:bodyPr>
            <a:normAutofit/>
          </a:bodyPr>
          <a:lstStyle/>
          <a:p>
            <a:r>
              <a:rPr lang="nb-NO" b="1" dirty="0"/>
              <a:t>Vår oppfordring til leverandørene</a:t>
            </a:r>
            <a:endParaRPr lang="nb-NO" dirty="0"/>
          </a:p>
        </p:txBody>
      </p:sp>
      <p:pic>
        <p:nvPicPr>
          <p:cNvPr id="8194" name="Bilde 1">
            <a:extLst>
              <a:ext uri="{FF2B5EF4-FFF2-40B4-BE49-F238E27FC236}">
                <a16:creationId xmlns:a16="http://schemas.microsoft.com/office/drawing/2014/main" id="{9A8DFCB0-D5B8-9AD2-125E-6891F4FC3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175138"/>
            <a:ext cx="4020297" cy="128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201" name="Straight Connector 8200">
            <a:extLst>
              <a:ext uri="{FF2B5EF4-FFF2-40B4-BE49-F238E27FC236}">
                <a16:creationId xmlns:a16="http://schemas.microsoft.com/office/drawing/2014/main" id="{79FCC9A9-2031-4283-9B27-34B62BB7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81247" y="2086188"/>
            <a:ext cx="5852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15 prinsipper for en bærekraftig og god bolig">
            <a:extLst>
              <a:ext uri="{FF2B5EF4-FFF2-40B4-BE49-F238E27FC236}">
                <a16:creationId xmlns:a16="http://schemas.microsoft.com/office/drawing/2014/main" id="{D0CDB354-DC8A-9F54-7E5B-15A7C42D4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1747" y="2971942"/>
            <a:ext cx="3723512" cy="247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44679" y="2198914"/>
            <a:ext cx="6405063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 Markedet kjenner best til klima- og miljøhensyn innenfor sitt marked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 Bidra i dialogmøter og med innspill til ny anskaffelsesstrategi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 Be om konkretisering eller omgjøring dersom anskaffelsesdokumentene er utydelige eller inneholder ikke-objektive kriterier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Lokale leverandører er nødt til å starte klima- og miljøarbeidet i egen organisasjon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8203" name="Rectangle 8202">
            <a:extLst>
              <a:ext uri="{FF2B5EF4-FFF2-40B4-BE49-F238E27FC236}">
                <a16:creationId xmlns:a16="http://schemas.microsoft.com/office/drawing/2014/main" id="{51DDD252-D7C8-4CE5-9C61-D60D722BC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8205" name="Rectangle 8204">
            <a:extLst>
              <a:ext uri="{FF2B5EF4-FFF2-40B4-BE49-F238E27FC236}">
                <a16:creationId xmlns:a16="http://schemas.microsoft.com/office/drawing/2014/main" id="{2FBD75F5-C49C-4F6A-8D43-7A5939C23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218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220928" y="965200"/>
            <a:ext cx="5999002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b="1">
                <a:solidFill>
                  <a:schemeClr val="tx2"/>
                </a:solidFill>
              </a:rPr>
              <a:t>TAKK FOR TIDEN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3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8EDEF772-CD79-EC06-2988-3E044B097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95" y="1999952"/>
            <a:ext cx="4287143" cy="285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2732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">
  <a:themeElements>
    <a:clrScheme name="Retrospek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7811</TotalTime>
  <Words>593</Words>
  <Application>Microsoft Office PowerPoint</Application>
  <PresentationFormat>Widescreen</PresentationFormat>
  <Paragraphs>79</Paragraphs>
  <Slides>9</Slides>
  <Notes>2</Notes>
  <HiddenSlides>1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Oslo Sans</vt:lpstr>
      <vt:lpstr>Wingdings</vt:lpstr>
      <vt:lpstr>Retrospekt</vt:lpstr>
      <vt:lpstr>PowerPoint-presentasjon</vt:lpstr>
      <vt:lpstr>TEMA</vt:lpstr>
      <vt:lpstr>Ny miljøbestemmelse i FOA §7-9</vt:lpstr>
      <vt:lpstr>Hvordan utarbeider vi kriteriene?</vt:lpstr>
      <vt:lpstr>Fokusområder for fremtidige anskaffelser</vt:lpstr>
      <vt:lpstr>Fellesnevner for alle kontraktstyper</vt:lpstr>
      <vt:lpstr>Hvordan håndterer vi nye klima og miljøkrav?</vt:lpstr>
      <vt:lpstr>Vår oppfordring til leverandørene</vt:lpstr>
      <vt:lpstr>TAKK FOR TIDEN</vt:lpstr>
    </vt:vector>
  </TitlesOfParts>
  <Company>Vefsn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Ewa R. Enge</dc:creator>
  <cp:lastModifiedBy>Joakim Haugen Finsås</cp:lastModifiedBy>
  <cp:revision>195</cp:revision>
  <cp:lastPrinted>2020-01-15T12:31:35Z</cp:lastPrinted>
  <dcterms:created xsi:type="dcterms:W3CDTF">2017-09-18T10:46:15Z</dcterms:created>
  <dcterms:modified xsi:type="dcterms:W3CDTF">2024-04-03T11:33:36Z</dcterms:modified>
</cp:coreProperties>
</file>